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71" r:id="rId1"/>
  </p:sldMasterIdLst>
  <p:notesMasterIdLst>
    <p:notesMasterId r:id="rId48"/>
  </p:notesMasterIdLst>
  <p:handoutMasterIdLst>
    <p:handoutMasterId r:id="rId49"/>
  </p:handoutMasterIdLst>
  <p:sldIdLst>
    <p:sldId id="277" r:id="rId2"/>
    <p:sldId id="398" r:id="rId3"/>
    <p:sldId id="399" r:id="rId4"/>
    <p:sldId id="389" r:id="rId5"/>
    <p:sldId id="392" r:id="rId6"/>
    <p:sldId id="393" r:id="rId7"/>
    <p:sldId id="390" r:id="rId8"/>
    <p:sldId id="356" r:id="rId9"/>
    <p:sldId id="391" r:id="rId10"/>
    <p:sldId id="394" r:id="rId11"/>
    <p:sldId id="357" r:id="rId12"/>
    <p:sldId id="395" r:id="rId13"/>
    <p:sldId id="368" r:id="rId14"/>
    <p:sldId id="371" r:id="rId15"/>
    <p:sldId id="373" r:id="rId16"/>
    <p:sldId id="374" r:id="rId17"/>
    <p:sldId id="375" r:id="rId18"/>
    <p:sldId id="376" r:id="rId19"/>
    <p:sldId id="387" r:id="rId20"/>
    <p:sldId id="324" r:id="rId21"/>
    <p:sldId id="325" r:id="rId22"/>
    <p:sldId id="361" r:id="rId23"/>
    <p:sldId id="328" r:id="rId24"/>
    <p:sldId id="396" r:id="rId25"/>
    <p:sldId id="388" r:id="rId26"/>
    <p:sldId id="353" r:id="rId27"/>
    <p:sldId id="383" r:id="rId28"/>
    <p:sldId id="345" r:id="rId29"/>
    <p:sldId id="354" r:id="rId30"/>
    <p:sldId id="346" r:id="rId31"/>
    <p:sldId id="331" r:id="rId32"/>
    <p:sldId id="332" r:id="rId33"/>
    <p:sldId id="333" r:id="rId34"/>
    <p:sldId id="335" r:id="rId35"/>
    <p:sldId id="337" r:id="rId36"/>
    <p:sldId id="338" r:id="rId37"/>
    <p:sldId id="339" r:id="rId38"/>
    <p:sldId id="340" r:id="rId39"/>
    <p:sldId id="341" r:id="rId40"/>
    <p:sldId id="382" r:id="rId41"/>
    <p:sldId id="379" r:id="rId42"/>
    <p:sldId id="380" r:id="rId43"/>
    <p:sldId id="381" r:id="rId44"/>
    <p:sldId id="329" r:id="rId45"/>
    <p:sldId id="330" r:id="rId46"/>
    <p:sldId id="296" r:id="rId47"/>
  </p:sldIdLst>
  <p:sldSz cx="9144000" cy="6858000" type="screen4x3"/>
  <p:notesSz cx="6788150" cy="99234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51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4587" autoAdjust="0"/>
    <p:restoredTop sz="85049" autoAdjust="0"/>
  </p:normalViewPr>
  <p:slideViewPr>
    <p:cSldViewPr showGuides="1">
      <p:cViewPr>
        <p:scale>
          <a:sx n="66" d="100"/>
          <a:sy n="66" d="100"/>
        </p:scale>
        <p:origin x="-3618" y="-816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532" cy="496173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5048" y="0"/>
            <a:ext cx="2941532" cy="496173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r">
              <a:defRPr sz="1200"/>
            </a:lvl1pPr>
          </a:lstStyle>
          <a:p>
            <a:fld id="{F32D18B7-3C0B-4540-B18A-DB6256BEACFC}" type="datetimeFigureOut">
              <a:rPr lang="cs-CZ" smtClean="0"/>
              <a:t>9.12.2016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5567"/>
            <a:ext cx="2941532" cy="496173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5048" y="9425567"/>
            <a:ext cx="2941532" cy="496173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r">
              <a:defRPr sz="1200"/>
            </a:lvl1pPr>
          </a:lstStyle>
          <a:p>
            <a:fld id="{63E3E32E-49E3-4216-B73A-EA0CDEE762C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504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532" cy="496173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5048" y="0"/>
            <a:ext cx="2941532" cy="496173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t>9.12.2016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67" tIns="45683" rIns="91367" bIns="45683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8815" y="4713645"/>
            <a:ext cx="5430520" cy="4465558"/>
          </a:xfrm>
          <a:prstGeom prst="rect">
            <a:avLst/>
          </a:prstGeom>
        </p:spPr>
        <p:txBody>
          <a:bodyPr vert="horz" lIns="91367" tIns="45683" rIns="91367" bIns="45683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5567"/>
            <a:ext cx="2941532" cy="496173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5048" y="9425567"/>
            <a:ext cx="2941532" cy="496173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09490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Používání ekologicky</a:t>
            </a:r>
            <a:r>
              <a:rPr lang="cs-CZ" baseline="0" dirty="0" smtClean="0"/>
              <a:t> šetrných výrobků (recyklované tonery, papíry, Bio, Fairtrade, eliminace vzniku odpadů, využívání energeticky úsporných spotřebičů).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60937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Ad1) – alespoň 3 odběratelé se sídlem či provozovnou ve stejném nebo sousedním kraji,</a:t>
            </a:r>
          </a:p>
          <a:p>
            <a:r>
              <a:rPr lang="cs-CZ" dirty="0" smtClean="0"/>
              <a:t>Ad2) </a:t>
            </a:r>
            <a:r>
              <a:rPr lang="cs-CZ" baseline="0" dirty="0" smtClean="0"/>
              <a:t> - základě zachování pravidel hospodářské soutěže,</a:t>
            </a:r>
          </a:p>
          <a:p>
            <a:r>
              <a:rPr lang="cs-CZ" baseline="0" dirty="0" smtClean="0"/>
              <a:t>Ad3) – podnik komunikuje a spolupracuje s místními aktéry (partnerská smlouva, smlouva o spolupráci, mediální zpráva o zapojení do veřejných občanských aktivit). Místními aktéry jsou: ÚP, školy, orgány místní samosprávy, tematické pracovní skupiny.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68874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77537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6.00 00 – celkový počet účastníků (v</a:t>
            </a:r>
            <a:r>
              <a:rPr lang="cs-CZ" baseline="0" dirty="0" smtClean="0"/>
              <a:t> případě SP – zaměstnanců z CS), které v rámci projektu</a:t>
            </a:r>
          </a:p>
          <a:p>
            <a:r>
              <a:rPr lang="cs-CZ" baseline="0" dirty="0" smtClean="0"/>
              <a:t>1 02 13 – SP dle definice (podle výzvy) ; „vzniklý díky podpoře“ znamená, že neprovozoval podpořenou činnost před získáním dotace.</a:t>
            </a:r>
          </a:p>
          <a:p>
            <a:r>
              <a:rPr lang="cs-CZ" baseline="0" dirty="0" smtClean="0"/>
              <a:t>1 02 12 – SP již fungoval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0106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aseline="0" dirty="0" smtClean="0"/>
              <a:t>6 25 00 - </a:t>
            </a:r>
            <a:r>
              <a:rPr lang="cs-CZ" dirty="0"/>
              <a:t>V případě, že kurzy budou hrazeny z rozpočtu projektu a účastník je úspěšné zakončí, lze je započítat do indikátoru (POZOR - nejedná se o kurzy typu BOZP a požární ochrana). Pokud bude nerelevantní, žadatel uveden 0. </a:t>
            </a:r>
          </a:p>
          <a:p>
            <a:r>
              <a:rPr lang="cs-CZ" dirty="0"/>
              <a:t>Zbylé indikátory budou vykazovány dle skutečnosti v průběhu monitorovací zprávy. </a:t>
            </a:r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0106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 případě, že podává projekt obec, která není poskytovatel :</a:t>
            </a:r>
          </a:p>
          <a:p>
            <a:r>
              <a:rPr lang="cs-CZ" dirty="0" smtClean="0"/>
              <a:t>Střednědobý plán rozvoje</a:t>
            </a:r>
            <a:r>
              <a:rPr lang="cs-CZ" baseline="0" dirty="0" smtClean="0"/>
              <a:t> soc.služeb</a:t>
            </a:r>
          </a:p>
          <a:p>
            <a:r>
              <a:rPr lang="cs-CZ" baseline="0" dirty="0" smtClean="0"/>
              <a:t>Přehled soc.služeb v obecní síti</a:t>
            </a:r>
          </a:p>
          <a:p>
            <a:r>
              <a:rPr lang="cs-CZ" baseline="0" dirty="0" smtClean="0"/>
              <a:t>Vzor pověření</a:t>
            </a:r>
          </a:p>
          <a:p>
            <a:r>
              <a:rPr lang="cs-CZ" baseline="0" dirty="0" smtClean="0"/>
              <a:t>Tabulka – orientační výpočet vyrovnávací platby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06362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61546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61546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aseline="0" dirty="0" smtClean="0"/>
              <a:t>Hodnocení formálních náležitostí – pouze 1 oprava;</a:t>
            </a:r>
          </a:p>
          <a:p>
            <a:r>
              <a:rPr lang="cs-CZ" baseline="0" dirty="0" smtClean="0"/>
              <a:t>Hodnocení přijatelnosti – neopravitelné (např. oprávněnost žadatele, oprávněná cílová skupina; aktivity, způsobilé výdaje)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61898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Ráda</a:t>
            </a:r>
            <a:r>
              <a:rPr lang="cs-CZ" baseline="0" dirty="0" smtClean="0"/>
              <a:t> bych Vás seznámila se základními pravidly finanční podpory v OPZ a zejména s rozpočtem a jeho položkami, který budete v rámci žádosti tvořit.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0770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3668"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95105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313" indent="-171313">
              <a:buFont typeface="Wingdings" panose="05000000000000000000" pitchFamily="2" charset="2"/>
              <a:buChar char="q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Pokud</a:t>
            </a:r>
            <a:r>
              <a:rPr lang="cs-CZ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podáte žádost, projdete kladně hodnocením a stanete se příjemci, jste povinni..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313" indent="-171313">
              <a:buFont typeface="Wingdings" panose="05000000000000000000" pitchFamily="2" charset="2"/>
              <a:buChar char="q"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313" indent="-171313"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příslušný doklad musí splňovat předepsané náležitosti účetního dokladu ve smyslu § 11 zákona č. 563/1991 Sb., o účetnictví (s výjimkou bodu f) pro subjekty, které nevedou účetnictví, ale daňovou evidenci);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313" indent="-171313">
              <a:buFont typeface="Wingdings" panose="05000000000000000000" pitchFamily="2" charset="2"/>
              <a:buChar char="q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313" indent="-171313"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předmětné doklady musí být správné, úplné, průkazné, srozumitelné a průběžně chronologicky vedené, to způsobem zaručujícím jejich trvalost;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313" indent="-171313">
              <a:buFont typeface="Wingdings" panose="05000000000000000000" pitchFamily="2" charset="2"/>
              <a:buChar char="q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 kontrole příjemce poskytne na vyžádání kontrolnímu orgánu daňovou evidenci v plném rozsahu.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povedou oddělenou evidenci nebo odpovídající kód ke všem příjmům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spadajících do přímých nákladů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výdajům, majetkům a dluhům s jednoznačnou vazbou k příslušnému projektu; příslušný doklad musí splňovat předepsané náležitosti účetního dokladu ve smyslu § 11 zákona č. 563/1991 Sb., o účetnictví (s výjimkou bodu f) pro subjekty, které nevedou účetnictví, ale daňovou evidenci) nebo předepsané náležitosti daňového dokladu ve smyslu § 29-30 zákona o dani z přidané hodnoty;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Příjemci musí vést v účetnictví / daňové evidenci příjmy projektu a přímé výdaje projektu s jednoznačnou vazbou k projektu.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3668"/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Příjemci, kteří vedou účetnictví podle zákona č. 563/1991 Sb., o účetnictví, vedou účetnictví způsobem, který zajistí jednoznačné přiřazení účetních položek 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spadajících do přímých nákladů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 konkrétnímu projektu, tj. zejména výnosů a nákladů a zařazení do evidence majetku (u příjemců postupujících podle § 38a zákona o účetnictví se jedná o přiřazení zejména příjmů a výdajů a zařazení do evidence majetku).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313" indent="-171313">
              <a:buFont typeface="Wingdings" panose="05000000000000000000" pitchFamily="2" charset="2"/>
              <a:buChar char="q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9181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3668"/>
            <a:r>
              <a:rPr lang="cs-CZ" dirty="0" smtClean="0"/>
              <a:t>Datum vzniku nákladu</a:t>
            </a:r>
            <a:r>
              <a:rPr lang="cs-CZ" baseline="0" dirty="0" smtClean="0"/>
              <a:t> musí spadat do období realizace projektu. Dbát na účelnost, efektivnost a hospodárnost nákladů. Úhrada</a:t>
            </a:r>
          </a:p>
          <a:p>
            <a:pPr defTabSz="913668"/>
            <a:endParaRPr lang="cs-CZ" baseline="0" dirty="0" smtClean="0"/>
          </a:p>
          <a:p>
            <a:pPr defTabSz="913668"/>
            <a:r>
              <a:rPr lang="cs-CZ" baseline="0" dirty="0" smtClean="0"/>
              <a:t>U projektů, kde příjemce bude mít spolufinancování, tak tvořit rozpočet na 100% a bude se dokládat do 100% i vlastní podíl, že došlo k jeho pročerpání.</a:t>
            </a:r>
          </a:p>
          <a:p>
            <a:endParaRPr lang="cs-CZ" baseline="0" dirty="0" smtClean="0"/>
          </a:p>
          <a:p>
            <a:r>
              <a:rPr lang="cs-CZ" baseline="0" dirty="0" smtClean="0"/>
              <a:t>Rozpočet se vyplňuje do formuláře žádosti o podporu v IS KP14+ v záložce Rozpočet, kde žadatel doplňuje jednotlivé konkrétní řádky, počty jednotek a částky a to tak, že vytváří rozpočtové podpoložky. </a:t>
            </a:r>
          </a:p>
          <a:p>
            <a:r>
              <a:rPr lang="cs-CZ" baseline="0" dirty="0" smtClean="0"/>
              <a:t>Zpracovává se jeden rozpočet (tzn. Nedělá se detail po subjektech, ani detail na kalendářní rok apod.)</a:t>
            </a:r>
          </a:p>
          <a:p>
            <a:endParaRPr lang="cs-CZ" baseline="0" dirty="0" smtClean="0"/>
          </a:p>
          <a:p>
            <a:r>
              <a:rPr lang="cs-CZ" baseline="0" dirty="0" smtClean="0"/>
              <a:t>Plánované výdaje prosím specifikujte přesně, aby hodnotitelé mohli posoudit potřebnost výdaje ve vazbě na klíčové aktivity projektu. </a:t>
            </a:r>
          </a:p>
          <a:p>
            <a:endParaRPr lang="cs-CZ" baseline="0" dirty="0" smtClean="0"/>
          </a:p>
          <a:p>
            <a:r>
              <a:rPr lang="cs-CZ" baseline="0" dirty="0" smtClean="0"/>
              <a:t>Do ceny na jednotku uvádějte veškeré náklady na jednotku, které jsou způsobilé. Např. v osobních nákladech uvádět včetně odvodů zaměstnavatele na zdravotní a sociální pojištění.</a:t>
            </a:r>
          </a:p>
          <a:p>
            <a:endParaRPr lang="cs-CZ" baseline="0" dirty="0" smtClean="0"/>
          </a:p>
          <a:p>
            <a:r>
              <a:rPr lang="cs-CZ" baseline="0" dirty="0" smtClean="0"/>
              <a:t>Celkové způsobilé náklady a NN se vypočtou automaticky.</a:t>
            </a:r>
          </a:p>
          <a:p>
            <a:endParaRPr lang="cs-CZ" baseline="0" dirty="0" smtClean="0"/>
          </a:p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187571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313" indent="-171313">
              <a:buFont typeface="Wingdings" panose="05000000000000000000" pitchFamily="2" charset="2"/>
              <a:buChar char="§"/>
            </a:pPr>
            <a:r>
              <a:rPr lang="cs-CZ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 NN se budou platit projektový , finanční manažer, a ostatní pozice realizačního týmu, které nebudou přímo pracovat s cílovou skupinou.</a:t>
            </a:r>
          </a:p>
          <a:p>
            <a:pPr marL="171313" indent="-171313">
              <a:buFont typeface="Wingdings" panose="05000000000000000000" pitchFamily="2" charset="2"/>
              <a:buChar char="§"/>
            </a:pPr>
            <a:r>
              <a:rPr lang="cs-CZ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Způsobilé – mzda a plat; ostatní osobní náklady; OSVČ (výše obvyklá v daném místě, čase, oboru) ; zákonné pojištění zaměstnavatele za škodu při prac. Úrazu nebo nemoci z povolání.</a:t>
            </a:r>
          </a:p>
          <a:p>
            <a:pPr marL="171313" indent="-171313">
              <a:buFont typeface="Wingdings" panose="05000000000000000000" pitchFamily="2" charset="2"/>
              <a:buChar char="§"/>
            </a:pPr>
            <a:r>
              <a:rPr lang="cs-CZ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za stejnou práci pro a mimo projekt stejná odměna; odměny do výše 25% mzdy/platu za rok; náhrada za dovolenou v rozsahu zapojení se do projektu;</a:t>
            </a:r>
          </a:p>
          <a:p>
            <a:pPr marL="171313" indent="-171313">
              <a:buFont typeface="Wingdings" panose="05000000000000000000" pitchFamily="2" charset="2"/>
              <a:buChar char="§"/>
            </a:pPr>
            <a:r>
              <a:rPr lang="cs-CZ" u="sng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PN -  všichni, kdo pracují přímo s CS nebo zajištují výstup, který je určen k přímému využití CS. Komunikace s potenciálními účastníky projektu v PN.</a:t>
            </a:r>
          </a:p>
          <a:p>
            <a:pPr marL="171313" indent="-171313">
              <a:buFont typeface="Wingdings" panose="05000000000000000000" pitchFamily="2" charset="2"/>
              <a:buChar char="§"/>
            </a:pPr>
            <a:endParaRPr lang="cs-CZ" u="sng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313" indent="-171313">
              <a:buFont typeface="Wingdings" panose="05000000000000000000" pitchFamily="2" charset="2"/>
              <a:buChar char="§"/>
            </a:pPr>
            <a:endParaRPr lang="cs-CZ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Pracovní úvazky zaměstnance  se nesmí překrývat, a není možné, aby byl placen za stejnou práci dvakrát. Úvazek osoby, která je i jen částečně odměna hrazena z OPZ, může být maximálně 1,0  dohromady  u všech subjektů (příjemce a partneři). </a:t>
            </a:r>
          </a:p>
          <a:p>
            <a:endParaRPr lang="cs-CZ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313" indent="-171313">
              <a:buFont typeface="Wingdings" panose="05000000000000000000" pitchFamily="2" charset="2"/>
              <a:buChar char="§"/>
            </a:pPr>
            <a:r>
              <a:rPr lang="cs-CZ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 PN se hradí CS + pracovníci co přímo pracují s CS. </a:t>
            </a:r>
          </a:p>
          <a:p>
            <a:pPr marL="171313" indent="-171313">
              <a:buFont typeface="Wingdings" panose="05000000000000000000" pitchFamily="2" charset="2"/>
              <a:buChar char="§"/>
            </a:pPr>
            <a:endParaRPr lang="cs-CZ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313" indent="-171313">
              <a:buFont typeface="Wingdings" panose="05000000000000000000" pitchFamily="2" charset="2"/>
              <a:buChar char="§"/>
            </a:pPr>
            <a:r>
              <a:rPr lang="cs-CZ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CS musí mít vždy pracovní smlouvu, jiné formy pracovně právního vztahu se nepřipouští. </a:t>
            </a:r>
          </a:p>
          <a:p>
            <a:pPr marL="171313" indent="-171313">
              <a:buFont typeface="Wingdings" panose="05000000000000000000" pitchFamily="2" charset="2"/>
              <a:buChar char="§"/>
            </a:pPr>
            <a:endParaRPr lang="cs-CZ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313" indent="-171313">
              <a:buFont typeface="Wingdings" panose="05000000000000000000" pitchFamily="2" charset="2"/>
              <a:buChar char="§"/>
            </a:pPr>
            <a:endParaRPr lang="cs-CZ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313" indent="-171313">
              <a:buFont typeface="Wingdings" panose="05000000000000000000" pitchFamily="2" charset="2"/>
              <a:buChar char="§"/>
            </a:pPr>
            <a:r>
              <a:rPr lang="cs-CZ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Pracovní výkazy (ne osoby z CS)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Pracovní výkazy jsou u zaměstnance vyžadovány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jen při výskytu alespoň jedné 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následujících 2 okolností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1., jedná se o pracovníka, který v rámci daného pracovně právního vztahu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vykonává činnosti pro projekt i mimo projekt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 jedná se o projekt, ve kterém se využívají nepřímé náklady, a u dané pracovní pozice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nelze dopředu vyloučit riziko, že by vykonávala i agendu zařazenou do nepřímých nákladů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(tzn. je zde riziko dvojího financování).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Zda existuje riziko dvojího financování, rozhodne příjemce či partner podle popisu pracovní činnosti daného zaměstnance, v případě nejasností lze prostřednictvím IS KP14+ kontaktovat pracovníka ŘO odpovědného za daný projekt. </a:t>
            </a: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Pracovní výkaz vyplňují, pokud je pro ně splněna alespoň jedna z výše uvedených podmínek, i zaměstnanci, u kterých OPZ neplatí konkrétně určitý podíl z úvazku, ale z projektu se jim hradí mimořádná odměna</a:t>
            </a:r>
            <a:r>
              <a:rPr lang="cs-CZ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Jedním pracovněprávním vztahem se myslí konkrétní pracovní smlouva, konkrétní dohoda o pracovní činnosti nebo konkrétní dohoda o provedení práce. (Není rozhodující, zda zaměstnanec má případně ještě nějaký jiný pracovněprávní vztah ke stejnému nebo jinému zaměstnavateli.)</a:t>
            </a:r>
          </a:p>
          <a:p>
            <a:pPr marL="171313" indent="-171313">
              <a:buFont typeface="Wingdings" panose="05000000000000000000" pitchFamily="2" charset="2"/>
              <a:buChar char="§"/>
            </a:pPr>
            <a:endParaRPr lang="cs-CZ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44292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Při vyúčtování</a:t>
            </a:r>
            <a:r>
              <a:rPr lang="cs-CZ" baseline="0" dirty="0" smtClean="0"/>
              <a:t> služebních cest se postupuje dle vyhlášky MPSV, která stanový výši stravného, výši sazeb základních náhrad, a výši průměrných cen pohonných hmot na daný rok – cestovné po ČR je NN. </a:t>
            </a:r>
          </a:p>
          <a:p>
            <a:endParaRPr lang="cs-CZ" baseline="0" dirty="0" smtClean="0"/>
          </a:p>
          <a:p>
            <a:r>
              <a:rPr lang="cs-CZ" baseline="0" dirty="0" smtClean="0"/>
              <a:t>U zahraničních služebních cest se postupuje dle vyhlášky MF o základních sazbách stravného v cizí měně platné pro daný rok. Způsobilým výdajem je i kapesné v cizí měně do 40% stravného.</a:t>
            </a:r>
          </a:p>
          <a:p>
            <a:endParaRPr lang="cs-CZ" dirty="0" smtClean="0"/>
          </a:p>
          <a:p>
            <a:r>
              <a:rPr lang="cs-CZ" dirty="0" smtClean="0"/>
              <a:t>Náklady</a:t>
            </a:r>
            <a:r>
              <a:rPr lang="cs-CZ" baseline="0" dirty="0" smtClean="0"/>
              <a:t> zahraničních expertů (per diems 230 euro), kryjí náklady na ubytování, stravné, a cestovné v ČR.  Per diems pro cizince v ČR se stanovuje dle sazeb EU, publikovaných na http://ec.europa.eu/europeaid/perdiem_en. Lze vyplácet pouze pokud zahraniční expert zůstane přes noc v ČR, pokud služební cesta je pouze přes den a nepřespává v ČR náleží mu paušál ve výši 75 EUR.  </a:t>
            </a:r>
          </a:p>
          <a:p>
            <a:endParaRPr lang="cs-CZ" baseline="0" dirty="0" smtClean="0"/>
          </a:p>
          <a:p>
            <a:r>
              <a:rPr lang="cs-CZ" baseline="0" dirty="0" smtClean="0"/>
              <a:t>Kurz ze dne nástupu na prac. Cestu – čnb</a:t>
            </a:r>
          </a:p>
          <a:p>
            <a:endParaRPr lang="cs-CZ" baseline="0" dirty="0" smtClean="0"/>
          </a:p>
          <a:p>
            <a:r>
              <a:rPr lang="cs-CZ" baseline="0" dirty="0" smtClean="0"/>
              <a:t>Nutné vedlejší výdaje – pojištění, pronájem prostor pro CS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001874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defTabSz="913668"/>
            <a:r>
              <a:rPr lang="cs-CZ" b="1" dirty="0"/>
              <a:t>podíl investičních výdajů v rámci celkových způsobilých výdajů nesmí být vyšší než 50 %.</a:t>
            </a:r>
            <a:endParaRPr lang="cs-CZ" b="1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Nákup zařízení a vybavení pro realizační tým,</a:t>
            </a:r>
            <a:r>
              <a:rPr lang="cs-CZ" baseline="0" dirty="0" smtClean="0">
                <a:solidFill>
                  <a:schemeClr val="tx1"/>
                </a:solidFill>
              </a:rPr>
              <a:t> který je spadá do NN, je hrazen také z NN. U cílové skupiny se neřeší nákup vybavení dle úvazku (např. 1CS je na 0,4 úvazku, ale bude mít celý PC, pokud ho potřebuje ke své práci). U CS  a osob přímo pracujících s CS, jde vybavení a zařízení do PN. </a:t>
            </a:r>
          </a:p>
          <a:p>
            <a:endParaRPr lang="cs-CZ" baseline="0" dirty="0" smtClean="0">
              <a:solidFill>
                <a:schemeClr val="tx1"/>
              </a:solidFill>
            </a:endParaRPr>
          </a:p>
          <a:p>
            <a:r>
              <a:rPr lang="cs-CZ" baseline="0" dirty="0" smtClean="0">
                <a:solidFill>
                  <a:schemeClr val="tx1"/>
                </a:solidFill>
              </a:rPr>
              <a:t>Během doby realizace projektu není příjemce či partner oprávněn majetek i jen částečně hrazený z prostředků OPZ prodat či darovat.</a:t>
            </a:r>
          </a:p>
          <a:p>
            <a:endParaRPr lang="cs-CZ" baseline="0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HM: tiskárna, kancelářský nábytek, trezor, auto, atd.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NM: software</a:t>
            </a:r>
          </a:p>
          <a:p>
            <a:pPr defTabSz="913668">
              <a:defRPr/>
            </a:pPr>
            <a:endParaRPr lang="cs-CZ" altLang="cs-CZ" dirty="0" smtClean="0">
              <a:solidFill>
                <a:schemeClr val="tx1"/>
              </a:solidFill>
            </a:endParaRPr>
          </a:p>
          <a:p>
            <a:pPr defTabSz="913668">
              <a:defRPr/>
            </a:pPr>
            <a:r>
              <a:rPr lang="cs-CZ" altLang="cs-CZ" dirty="0" smtClean="0">
                <a:solidFill>
                  <a:schemeClr val="tx1"/>
                </a:solidFill>
              </a:rPr>
              <a:t>investice: max. 50 % způsobilých výdajů (zahrnuje i 15 % křížového financování), sledována udržitelnost majetku</a:t>
            </a:r>
          </a:p>
          <a:p>
            <a:endParaRPr lang="cs-CZ" dirty="0" smtClean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596608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Dále např. pronájem prostor pro práci s cílovou</a:t>
            </a:r>
            <a:r>
              <a:rPr lang="cs-CZ" baseline="0" dirty="0" smtClean="0"/>
              <a:t> skupinou</a:t>
            </a:r>
            <a:r>
              <a:rPr lang="cs-CZ" dirty="0" smtClean="0"/>
              <a:t>, pronájem dílny, tvorba publikací a materiálů </a:t>
            </a:r>
            <a:r>
              <a:rPr lang="cs-CZ" baseline="0" dirty="0" smtClean="0"/>
              <a:t> atd. Nákup služeb musí být nezbytné k realizaci projektu a musí vytvářet novou hodnotu</a:t>
            </a:r>
          </a:p>
          <a:p>
            <a:r>
              <a:rPr lang="cs-CZ" baseline="0" dirty="0" smtClean="0"/>
              <a:t>Interní fakturace je možná, ale doložení způsobilosti je nutné doprovázet kalkulacemi s odkazy na konkrétní účetní doklad</a:t>
            </a:r>
          </a:p>
          <a:p>
            <a:endParaRPr lang="cs-CZ" baseline="0" dirty="0" smtClean="0"/>
          </a:p>
          <a:p>
            <a:r>
              <a:rPr lang="cs-CZ" dirty="0"/>
              <a:t>Pro projekty, u nichž podstatná většina nákladů vznikne formou nákupu služeb od externích dodavatelů, jsou způsobilá procenta nepřímých nákladů snížena. Podíly pro nepřímé náklady jsou sníženy pro projekty s objemem nákupu služeb (vyrovnávací platby) v těchto intencích:</a:t>
            </a:r>
          </a:p>
          <a:p>
            <a:r>
              <a:rPr lang="cs-CZ" b="1" dirty="0"/>
              <a:t>Podíl nákupu služeb na celkových přímých způsobilých nákladech projektu</a:t>
            </a:r>
          </a:p>
          <a:p>
            <a:r>
              <a:rPr lang="cs-CZ" b="1" dirty="0"/>
              <a:t>Snížení podílu nepřímých nákladů oproti výše uvedené tabulce</a:t>
            </a:r>
          </a:p>
          <a:p>
            <a:r>
              <a:rPr lang="cs-CZ" dirty="0"/>
              <a:t>Do 60 % včetně</a:t>
            </a:r>
          </a:p>
          <a:p>
            <a:r>
              <a:rPr lang="cs-CZ" dirty="0"/>
              <a:t>Platí základní podíly nepřímých nákladů </a:t>
            </a:r>
          </a:p>
          <a:p>
            <a:endParaRPr lang="cs-CZ" dirty="0"/>
          </a:p>
          <a:p>
            <a:r>
              <a:rPr lang="cs-CZ" dirty="0"/>
              <a:t>Více než 60 % a méně než 90 % Snížení na 3/5 (60 %) základního podílu, tj. 15 %,  resp. 12 %, </a:t>
            </a:r>
          </a:p>
          <a:p>
            <a:endParaRPr lang="cs-CZ" dirty="0"/>
          </a:p>
          <a:p>
            <a:r>
              <a:rPr lang="cs-CZ" dirty="0"/>
              <a:t>90 % a výše Snížení na 1/5 (20 %) základního podílu, tj. 5 %,  resp. 4 %, </a:t>
            </a:r>
          </a:p>
          <a:p>
            <a:endParaRPr lang="cs-CZ" dirty="0"/>
          </a:p>
          <a:p>
            <a:r>
              <a:rPr lang="cs-CZ" dirty="0"/>
              <a:t>Procento nepřímých nákladů je závazné a pevně stanovené, není ho tedy možné měnit. Žadatel není oprávněn stanovit si vlastní procentní sazbu.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622662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Drobné stavební úpravy jsou způsobilé pouze tehdy, pokud cena všech dokončených  stavebních úprav v jednom  zdaňovacím období nepřesáhne v úhrnu 40.000, -Kč na každou jednotlivou položku majetku. 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Například zázemí pro zaměstnance (šatna, koupelna, atd)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336173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aseline="0" dirty="0" smtClean="0"/>
              <a:t>Z rozpočtu projektu lze hradit výdaje spojené se zapojením cílové skupiny do projektu. Tyto náklady jsou spojené zejména se zaměstnáváním a vzděláváním cílové skupiny projektu:</a:t>
            </a:r>
          </a:p>
          <a:p>
            <a:endParaRPr lang="cs-CZ" baseline="0" dirty="0" smtClean="0"/>
          </a:p>
          <a:p>
            <a:r>
              <a:rPr lang="cs-CZ" u="sng" baseline="0" dirty="0" smtClean="0"/>
              <a:t>1, mzdové příspěvky: </a:t>
            </a:r>
            <a:r>
              <a:rPr lang="cs-CZ" dirty="0"/>
              <a:t>Tyto výdaje jsou způsobilé až do výše 100 % mzdových nákladů na dané pracovní místo, platí ovšem maximální limit – stanovený pro měsíc práce zaměstnance – ve výši trojnásobku minimální mzdy za měsíc při 40hodinové týdenní pracovní době. Pro vymezení způsobilých nákladů platí vymezení pro osobní náklady v této kapitole.</a:t>
            </a:r>
          </a:p>
          <a:p>
            <a:pPr marL="171313" indent="-171313">
              <a:buFontTx/>
              <a:buChar char="-"/>
            </a:pPr>
            <a:r>
              <a:rPr lang="cs-CZ" dirty="0"/>
              <a:t>Mzdové náklady za dobu účasti zam. Na dalším vzdělávání;</a:t>
            </a:r>
          </a:p>
          <a:p>
            <a:endParaRPr lang="cs-CZ" dirty="0"/>
          </a:p>
          <a:p>
            <a:r>
              <a:rPr lang="cs-CZ" dirty="0"/>
              <a:t>2, cestovní náhrady, ubytování:  cestovní náhrady u zaměstnanců z CS dle cestovného RT – v rámci pracovní cesty </a:t>
            </a:r>
          </a:p>
          <a:p>
            <a:r>
              <a:rPr lang="cs-CZ" dirty="0"/>
              <a:t>Versus jízdní výdaje mimo režim pracovní cesty (hromadná doprava, auto tam kde není doprava dle MPSV nebo z důvodu znevýhodnění) </a:t>
            </a:r>
          </a:p>
          <a:p>
            <a:r>
              <a:rPr lang="cs-CZ" dirty="0"/>
              <a:t>Zahraničí nad 500 km, kapesné max do 40% základního stravného MF</a:t>
            </a:r>
          </a:p>
          <a:p>
            <a:r>
              <a:rPr lang="cs-CZ" dirty="0"/>
              <a:t>Ubytování: max 1000 kč noc,</a:t>
            </a:r>
          </a:p>
          <a:p>
            <a:endParaRPr lang="cs-CZ" baseline="0" dirty="0" smtClean="0"/>
          </a:p>
          <a:p>
            <a:pPr defTabSz="913668">
              <a:defRPr/>
            </a:pPr>
            <a:endParaRPr lang="cs-CZ" dirty="0"/>
          </a:p>
          <a:p>
            <a:pPr defTabSz="913668">
              <a:defRPr/>
            </a:pPr>
            <a:r>
              <a:rPr lang="cs-CZ" dirty="0"/>
              <a:t>NN: náklady na jakékoli stravování (občerstvení, ale i stravné) CS i realizačního týmu (kromě per diems a cestovních náhrad při zahraničních pracovních cestách).</a:t>
            </a:r>
          </a:p>
          <a:p>
            <a:pPr defTabSz="913668">
              <a:defRPr/>
            </a:pPr>
            <a:endParaRPr lang="cs-CZ" dirty="0"/>
          </a:p>
          <a:p>
            <a:pPr defTabSz="913668">
              <a:defRPr/>
            </a:pPr>
            <a:r>
              <a:rPr lang="cs-CZ" dirty="0" smtClean="0"/>
              <a:t>Jiné aktivity – speciální zdravotní pomůcky dle příslušnosti</a:t>
            </a:r>
            <a:r>
              <a:rPr lang="cs-CZ" baseline="0" dirty="0" smtClean="0"/>
              <a:t> CS, tréninkové programy, zdravotní prohlídka, výpis z rejstříku trestů, atd. </a:t>
            </a:r>
          </a:p>
          <a:p>
            <a:pPr defTabSz="913668">
              <a:defRPr/>
            </a:pPr>
            <a:endParaRPr lang="cs-CZ" dirty="0"/>
          </a:p>
          <a:p>
            <a:pPr defTabSz="913668">
              <a:defRPr/>
            </a:pPr>
            <a:endParaRPr lang="cs-CZ" dirty="0"/>
          </a:p>
          <a:p>
            <a:pPr defTabSz="913668"/>
            <a:r>
              <a:rPr lang="cs-CZ" dirty="0" smtClean="0"/>
              <a:t>SOCIÁLNÍ PODNIK </a:t>
            </a:r>
            <a:r>
              <a:rPr lang="cs-CZ" dirty="0"/>
              <a:t>Minimální výše úvazku je stanovena jen u zaměstnávání osob z CS v rámci sociálního podnikání – 0,4 úvazku minimum.</a:t>
            </a:r>
          </a:p>
          <a:p>
            <a:endParaRPr lang="cs-CZ" dirty="0" smtClean="0"/>
          </a:p>
          <a:p>
            <a:r>
              <a:rPr lang="cs-CZ" dirty="0" smtClean="0"/>
              <a:t>U zaměstnanců mimo cílovou skupinu je možné hradit pouze pozice, které zajišťují specifickou podporu zaměstnancům z cílových skupin (např. vedoucí/mistr/předák cílové skupiny, asistent/ka, psycholog/psycholožka), zajišťují marketing sociálního podniku (např. marketingový pracovník) a řídí podnik (např. manažer sociálního podniku). V případě rozšíření produkční a personální kapacity podniku je možné hradit z projektu POUZE mzdy nově přijatých zaměstnanců z cílových skupin (nikoli stávajících). Všichni zaměstnanci financovaní z projektu musí mít kvalifikaci (vyučení v oboru, SŠ, VŠ v oboru nebo osvědčení o profesní kvalifikaci podle zákona č. 179/2006 Sb., o ověřování a uznávání výsledků dalšího vzdělávání) nebo praxi odpovídající pracovnímu zařazení. Pracovní místa pro zaměstnance z cílových skupin musí příjemce vytvořit a obsadit nejpozději do 3 měsíců od zahájení realizace projektu. Vyžaduje-li charakter podnikání přijetí zaměstnanců postupně a po této lhůtě, objasní tyto skutečnosti žadatel v podnikatelském plánu, a to v části Management a lidské zdroje; </a:t>
            </a:r>
          </a:p>
          <a:p>
            <a:endParaRPr lang="cs-CZ" dirty="0" smtClean="0"/>
          </a:p>
          <a:p>
            <a:r>
              <a:rPr lang="cs-CZ" dirty="0" smtClean="0"/>
              <a:t>2. vzdělávání zaměstnanců z cílových skupin a vzdělávání ostatních zaměstnanců sociálního podniku financovaných z přímých nákladů projektu (vzděláváním ostatních zaměstnanců sociálního podniku se rozumí především kurzy pro zefektivnění práce s cílovou skupinou, nebo kurzy zaměřené na rozvoj kompetencí v řízení podniku (např. kurzy pro řízení gastroprovozu, obchodní dovednosti, marketing), v rámci projektu nelze hradit počítačové, jazykové a rekvalifikační kurzy;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999217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Smyslem křížového financování je umožnit v projektech financovaných z ESF realizaci také některých aktivit, které spadají do oblasti pomoci EFRR.</a:t>
            </a:r>
          </a:p>
          <a:p>
            <a:pPr defTabSz="913668">
              <a:defRPr/>
            </a:pPr>
            <a:r>
              <a:rPr lang="cs-CZ" dirty="0"/>
              <a:t>Maximální podíl nákladů na křížové financování na celkových přímých způsobilých nákladech projektu: 15 % </a:t>
            </a:r>
          </a:p>
          <a:p>
            <a:endParaRPr lang="cs-CZ" dirty="0" smtClean="0"/>
          </a:p>
          <a:p>
            <a:pPr lvl="0"/>
            <a:r>
              <a:rPr lang="cs-CZ" dirty="0"/>
              <a:t>Z výzvy nebude možné v rámci křížového financování financovat výdaje za nákup infrastruktury (nákup budovy, stavby, pozemků, bytů, provozovny). Způsobilými výdaji budou výdaje spojené s technickým zhodnocením budovy, stavby, bytů. </a:t>
            </a:r>
          </a:p>
          <a:p>
            <a:endParaRPr lang="cs-CZ" dirty="0" smtClean="0"/>
          </a:p>
          <a:p>
            <a:r>
              <a:rPr lang="cs-CZ" dirty="0" smtClean="0"/>
              <a:t>Např</a:t>
            </a:r>
            <a:r>
              <a:rPr lang="cs-CZ" baseline="0" dirty="0" smtClean="0"/>
              <a:t>. přestavba na bezbariérové vstupy do nemovitosti a do místností, kde CS realizuje svou činnost, úpravy vyšší než 40.000,- Kč, podmínkou  je aby úprava byla prováděna za účelem usnadnění přístupu a pohybu osobám se zdravotním postižením, případně úpravy pracovních prostor pro osoby z cílových skupin viz. kap. 6.</a:t>
            </a:r>
          </a:p>
          <a:p>
            <a:endParaRPr lang="cs-CZ" dirty="0" smtClean="0"/>
          </a:p>
          <a:p>
            <a:r>
              <a:rPr lang="cs-CZ" dirty="0" smtClean="0"/>
              <a:t>KF není možné u sociálních služeb, není slučitelné s vyrovnávací</a:t>
            </a:r>
            <a:r>
              <a:rPr lang="cs-CZ" baseline="0" dirty="0" smtClean="0"/>
              <a:t> platbou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Dan u neplátce</a:t>
            </a:r>
            <a:r>
              <a:rPr lang="cs-CZ" baseline="0" dirty="0" smtClean="0"/>
              <a:t> způsobilá.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319553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u="sng" dirty="0" smtClean="0"/>
              <a:t>Projekty podpořené v této výzvě aplikují nepřímé náklady, přičemž základní stanovené podíly nepřímých nákladů jsou stanoveny na:</a:t>
            </a:r>
          </a:p>
          <a:p>
            <a:pPr marL="171313" indent="-171313">
              <a:buFont typeface="Wingdings" panose="05000000000000000000" pitchFamily="2" charset="2"/>
              <a:buChar char="Ø"/>
            </a:pPr>
            <a:r>
              <a:rPr lang="cs-CZ" dirty="0" smtClean="0"/>
              <a:t>U objemu přímých nákladů Do 10 mil. Kč včetně	25 %</a:t>
            </a:r>
          </a:p>
          <a:p>
            <a:pPr marL="171313" indent="-171313">
              <a:buFont typeface="Wingdings" panose="05000000000000000000" pitchFamily="2" charset="2"/>
              <a:buChar char="Ø"/>
            </a:pPr>
            <a:r>
              <a:rPr lang="cs-CZ" dirty="0" smtClean="0"/>
              <a:t>U objemu nNad 10 mil. Kč a do 20 mil. Kč včetně	20 %</a:t>
            </a:r>
          </a:p>
          <a:p>
            <a:pPr marL="171313" indent="-171313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171313" indent="-171313">
              <a:buFont typeface="Wingdings" panose="05000000000000000000" pitchFamily="2" charset="2"/>
              <a:buChar char="Ø"/>
            </a:pPr>
            <a:r>
              <a:rPr lang="cs-CZ" dirty="0" smtClean="0"/>
              <a:t>Pokud by však podíl</a:t>
            </a:r>
            <a:r>
              <a:rPr lang="cs-CZ" baseline="0" dirty="0" smtClean="0"/>
              <a:t> nákupu služeb na celkových  přímých způs. nákladech projektu přesáhl 60% došlo by k snížení podílu NN (15/12), 5/4</a:t>
            </a:r>
            <a:endParaRPr lang="cs-CZ" dirty="0" smtClean="0"/>
          </a:p>
          <a:p>
            <a:endParaRPr lang="cs-CZ" dirty="0" smtClean="0"/>
          </a:p>
          <a:p>
            <a:r>
              <a:rPr lang="cs-CZ" u="sng" dirty="0" smtClean="0"/>
              <a:t>Mezi NN</a:t>
            </a:r>
            <a:r>
              <a:rPr lang="cs-CZ" u="sng" baseline="0" dirty="0" smtClean="0"/>
              <a:t> patří následující položky</a:t>
            </a:r>
            <a:r>
              <a:rPr lang="cs-CZ" baseline="0" dirty="0" smtClean="0"/>
              <a:t>: </a:t>
            </a:r>
          </a:p>
          <a:p>
            <a:r>
              <a:rPr lang="cs-CZ" baseline="0" dirty="0" smtClean="0"/>
              <a:t>1</a:t>
            </a:r>
            <a:r>
              <a:rPr lang="cs-CZ" u="sng" baseline="0" dirty="0" smtClean="0"/>
              <a:t>, administrativa, řízení projektu (včetně finančního), účetnictví, personalistika komunikační a informační opatření, občerstvení a stravování a podpůrné procesy pro provoz projektu. </a:t>
            </a:r>
          </a:p>
          <a:p>
            <a:r>
              <a:rPr lang="cs-CZ" dirty="0" smtClean="0"/>
              <a:t>Zde</a:t>
            </a:r>
            <a:r>
              <a:rPr lang="cs-CZ" baseline="0" dirty="0" smtClean="0"/>
              <a:t> máme oproti OP LZZ patrně největší změnu, protože osobní náklady všech členů RT, kteří nepracují s CS ani nepracují na výstupu, který využije CS spadají do NN.</a:t>
            </a:r>
          </a:p>
          <a:p>
            <a:endParaRPr lang="cs-CZ" baseline="0" dirty="0" smtClean="0"/>
          </a:p>
          <a:p>
            <a:pPr lvl="1"/>
            <a:r>
              <a:rPr lang="cs-CZ" sz="1000" dirty="0"/>
              <a:t>- Zajištění řízení chodu projektu či organizace (včetně agendy vnitřních směrnic a včetně kontroly partnera či dodavatele);</a:t>
            </a:r>
          </a:p>
          <a:p>
            <a:pPr lvl="1"/>
            <a:r>
              <a:rPr lang="cs-CZ" sz="1000" dirty="0"/>
              <a:t>-Administrativní činnosti spojené s řízením projektu či organizace (např. příprava dokumentů před zaúčtováním, skenování/kopírování účetních a jiných dokladů) a s plněním povinností archivace dokumentů k projektu;</a:t>
            </a:r>
          </a:p>
          <a:p>
            <a:pPr lvl="1"/>
            <a:r>
              <a:rPr lang="cs-CZ" sz="1000" dirty="0"/>
              <a:t>-Zpracování zpráv o realizaci projektu a žádostí o platbu (tj. příprava podkladů pro tyto zprávy a žádosti a také vyplnění předepsaných formulářů zprávy a žádosti </a:t>
            </a:r>
            <a:br>
              <a:rPr lang="cs-CZ" sz="1000" dirty="0"/>
            </a:br>
            <a:r>
              <a:rPr lang="cs-CZ" sz="1000" dirty="0"/>
              <a:t>a zajištění jejich podání ŘO), včetně jejich doplnění a náprav jejich nedostatků;</a:t>
            </a:r>
          </a:p>
          <a:p>
            <a:pPr lvl="1"/>
            <a:r>
              <a:rPr lang="cs-CZ" sz="1000" dirty="0"/>
              <a:t>-Spolupráce s poskytovatelem podpory i všemi dalšími orgány oprávněnými ke kontrole/ověřování realizace projektu ve věci kontrol/ověřování projektu;</a:t>
            </a:r>
          </a:p>
          <a:p>
            <a:pPr lvl="1"/>
            <a:r>
              <a:rPr lang="cs-CZ" sz="1000" dirty="0"/>
              <a:t>-Administrativní činnosti spojené s organizačním zabezpečením aktivit projektu </a:t>
            </a:r>
          </a:p>
          <a:p>
            <a:pPr lvl="1"/>
            <a:r>
              <a:rPr lang="cs-CZ" sz="1000" dirty="0"/>
              <a:t>-Administrativní činnosti spojené s výběrem dodavatele pro projekt, včetně uzavření smlouvy s dodavatelem / vyhotovení objednávky (týká se přímých nákupů </a:t>
            </a:r>
            <a:br>
              <a:rPr lang="cs-CZ" sz="1000" dirty="0"/>
            </a:br>
            <a:r>
              <a:rPr lang="cs-CZ" sz="1000" dirty="0"/>
              <a:t>bez i realizace zadávacích řízení a také realizace zadávacích řízení);</a:t>
            </a:r>
          </a:p>
          <a:p>
            <a:pPr lvl="1"/>
            <a:r>
              <a:rPr lang="cs-CZ" sz="1000" dirty="0"/>
              <a:t>-Zajištění finančního řízení projektu či organizace, včetně účetnictví a vedení mezd pracovníků, agendy rozpočtování a agendy bankovních transferů a hotovostní pokladny;</a:t>
            </a:r>
          </a:p>
          <a:p>
            <a:pPr lvl="1"/>
            <a:r>
              <a:rPr lang="cs-CZ" sz="1000" dirty="0"/>
              <a:t>-Personalistika (včetně případných výběrových řízení na budoucí zaměstnance příjemce či partnera), mimo personalistiky spojené s pracovním uplatněním cílové skupiny; </a:t>
            </a:r>
          </a:p>
          <a:p>
            <a:pPr lvl="1"/>
            <a:r>
              <a:rPr lang="cs-CZ" sz="1000" dirty="0"/>
              <a:t>-Zajištění vstupních lékařských prohlídek pro osoby mimo cílovou skupinu projektu;</a:t>
            </a:r>
          </a:p>
          <a:p>
            <a:pPr lvl="1"/>
            <a:r>
              <a:rPr lang="cs-CZ" sz="1000" dirty="0"/>
              <a:t>-Zajištění školení bezpečnosti a ochrany zdraví při práci v režimu stanoveném právními předpisy ČR pro osoby mimo cílovou skupinu projektu;</a:t>
            </a:r>
          </a:p>
          <a:p>
            <a:pPr lvl="1"/>
            <a:r>
              <a:rPr lang="cs-CZ" sz="1000" dirty="0"/>
              <a:t>-Zajištění povinných i nepovinných činností/náležitostí v oblasti informování  a komunikace projektu, včetně příp. monitoringu tisku </a:t>
            </a:r>
          </a:p>
          <a:p>
            <a:pPr lvl="1"/>
            <a:r>
              <a:rPr lang="cs-CZ" sz="1000" dirty="0"/>
              <a:t>-Zajištění občerstvení a stravování osob zapojených do realizace projektu během aktivit projektu (realizačního týmu i cílové skupiny), včetně nákladů na toto občerstvení / stravování, ovšem mimo stravného poskytovaného jako součást cestovních náhrad spojených s pracovní cestou do zahraničí a mimo poskytované per diems;</a:t>
            </a:r>
          </a:p>
          <a:p>
            <a:pPr lvl="1"/>
            <a:r>
              <a:rPr lang="cs-CZ" sz="1000" dirty="0"/>
              <a:t>-Finanční a právní poradenství/konzultace, které není poskytováno / nejsou poskytovány cílové skupině projektu;</a:t>
            </a:r>
          </a:p>
          <a:p>
            <a:pPr lvl="1"/>
            <a:r>
              <a:rPr lang="cs-CZ" sz="1000" dirty="0"/>
              <a:t>-Správa počítačových sítí a internetových či obdobných stránek / komunikačních nástrojů, včetně zajištění jejich aktualizace, zálohování obsahu, opravy nefunkčností apod.;</a:t>
            </a:r>
          </a:p>
          <a:p>
            <a:pPr lvl="1"/>
            <a:r>
              <a:rPr lang="cs-CZ" sz="1000" dirty="0"/>
              <a:t>-Zajištění opravy a údržby zařízení, vybavení a využívaných nemovitostí; -Zajištění úklidu a čištění; -Zajištění ostrahy.</a:t>
            </a:r>
          </a:p>
          <a:p>
            <a:pPr lvl="1"/>
            <a:endParaRPr lang="cs-CZ" sz="1000" dirty="0"/>
          </a:p>
          <a:p>
            <a:pPr lvl="1"/>
            <a:r>
              <a:rPr lang="cs-CZ" sz="1000" u="sng" dirty="0"/>
              <a:t>výdaje na zajištění opravy a údržby zařízení, vybavení  a využívaných nemovitostí; Zajištění úklidu a čištění</a:t>
            </a:r>
            <a:r>
              <a:rPr lang="cs-CZ" sz="1000" dirty="0"/>
              <a:t>. </a:t>
            </a:r>
            <a:r>
              <a:rPr lang="cs-CZ" sz="1000" u="sng" dirty="0"/>
              <a:t>patří do nepřímých výdajů bez rozlišení, zda se jedná o výdaje související s CS nebo RT. I pokud údržbář i pokud služby</a:t>
            </a:r>
            <a:endParaRPr lang="cs-CZ" sz="1000" dirty="0"/>
          </a:p>
          <a:p>
            <a:endParaRPr lang="cs-CZ" baseline="0" dirty="0" smtClean="0"/>
          </a:p>
          <a:p>
            <a:r>
              <a:rPr lang="cs-CZ" i="1" baseline="0" dirty="0" smtClean="0"/>
              <a:t>Pokud 1 osoba vykonává činnosti z P i NN, musí být rozděleno – z PN pracovní výkaz, z NN – nic. Může být, ale jednodušší nedělit.</a:t>
            </a:r>
          </a:p>
          <a:p>
            <a:endParaRPr lang="cs-CZ" baseline="0" dirty="0" smtClean="0"/>
          </a:p>
          <a:p>
            <a:r>
              <a:rPr lang="cs-CZ" baseline="0" dirty="0" smtClean="0"/>
              <a:t>2, </a:t>
            </a:r>
            <a:r>
              <a:rPr lang="cs-CZ" u="sng" baseline="0" dirty="0" smtClean="0"/>
              <a:t>Cestovní náhrady spojené s pracovními cestami realizačního týmu</a:t>
            </a:r>
          </a:p>
          <a:p>
            <a:r>
              <a:rPr lang="cs-CZ" baseline="0" dirty="0" smtClean="0"/>
              <a:t>	</a:t>
            </a:r>
            <a:r>
              <a:rPr lang="cs-CZ" i="0" baseline="0" dirty="0" smtClean="0"/>
              <a:t>Veškeré cestovní náhrady spojené s vnitrostátními pracovními cestami (není rozhodující, jakým dopravním prostředkem se cesta uskutečnila – služebním vozidlem, hromadnou dopravou, taxi aj.);</a:t>
            </a:r>
          </a:p>
          <a:p>
            <a:r>
              <a:rPr lang="cs-CZ" i="0" baseline="0" dirty="0" smtClean="0"/>
              <a:t>	Cestovní náhrady spojené se zahraničními pracovními cestami, jejichž cílem bylo zajištění činností/náležitostí v oblasti informování a komunikace o projektu.</a:t>
            </a:r>
          </a:p>
          <a:p>
            <a:endParaRPr lang="cs-CZ" i="0" baseline="0" dirty="0" smtClean="0"/>
          </a:p>
          <a:p>
            <a:pPr lvl="0"/>
            <a:r>
              <a:rPr lang="cs-CZ" baseline="0" dirty="0" smtClean="0"/>
              <a:t>3,</a:t>
            </a:r>
            <a:r>
              <a:rPr lang="cs-CZ" b="1" dirty="0"/>
              <a:t> Spotřební materiál, zařízení a vybavení</a:t>
            </a:r>
            <a:endParaRPr lang="cs-CZ" sz="1400" dirty="0"/>
          </a:p>
          <a:p>
            <a:pPr lvl="1"/>
            <a:r>
              <a:rPr lang="cs-CZ" dirty="0"/>
              <a:t>Náklady na nákup papírů (včetně bloků), na spojení/vazbu papírů či jiných nosičů dat (včetně laminování), na nákup psacích potřeb, nosičů pro záznam dat;</a:t>
            </a:r>
          </a:p>
          <a:p>
            <a:pPr lvl="1"/>
            <a:r>
              <a:rPr lang="cs-CZ" dirty="0"/>
              <a:t>Náklady na spotřební a kancelářský materiál / kancelářské pomůcky (jiné než v předchozí odrážce) určené pro administraci projektu (nikoli materiál pro cílovou skupinu projektu);</a:t>
            </a:r>
          </a:p>
          <a:p>
            <a:pPr lvl="1"/>
            <a:r>
              <a:rPr lang="cs-CZ" dirty="0"/>
              <a:t>Náklady na čisticí prostředky a nástroje, resp. přístroje (s výjimkou případů, kdy je pro své zapojení do projektu využívá cílová skupina);</a:t>
            </a:r>
          </a:p>
          <a:p>
            <a:pPr lvl="1"/>
            <a:r>
              <a:rPr lang="cs-CZ" dirty="0"/>
              <a:t>Odpisy zařízení či vybavení, které slouží k administraci projektu (tj. nepoužívá ho  pro své zapojení do projektu cílová skupina);</a:t>
            </a:r>
          </a:p>
          <a:p>
            <a:pPr lvl="1"/>
            <a:r>
              <a:rPr lang="cs-CZ" dirty="0"/>
              <a:t>Náklady na nájem či operativní leasing zařízení či vybavení, které slouží k administraci projektu (tj. nepoužívá ho pro své zapojení do projektu cílová skupina);</a:t>
            </a:r>
          </a:p>
          <a:p>
            <a:pPr lvl="1"/>
            <a:r>
              <a:rPr lang="cs-CZ" dirty="0"/>
              <a:t>Náklady na nákup zařízení a vybavení a spotřebního materiálu, které jsou pořizovány za účelem zajištění povinných i nepovinných činností/náležitostí v oblasti informování a komunikace o projektu.</a:t>
            </a:r>
          </a:p>
          <a:p>
            <a:pPr lvl="1"/>
            <a:endParaRPr lang="cs-CZ" dirty="0"/>
          </a:p>
          <a:p>
            <a:r>
              <a:rPr lang="cs-CZ" b="1" baseline="0" dirty="0" smtClean="0"/>
              <a:t>4 Prostory pro realizaci projektu</a:t>
            </a:r>
          </a:p>
          <a:p>
            <a:r>
              <a:rPr lang="cs-CZ" baseline="0" dirty="0" smtClean="0"/>
              <a:t>	Nájemné za prostory využívané k administraci projektu, tj. nikoli k práci s cílovou skupinou (např. kancelář projektu);</a:t>
            </a:r>
          </a:p>
          <a:p>
            <a:r>
              <a:rPr lang="cs-CZ" baseline="0" dirty="0" smtClean="0"/>
              <a:t>	Odpisy budov využívaných pro projekt (pro administraci projektu i práci s cílovou skupinou);</a:t>
            </a:r>
          </a:p>
          <a:p>
            <a:r>
              <a:rPr lang="cs-CZ" baseline="0" dirty="0" smtClean="0"/>
              <a:t>	Energie, vodné, stočné v prostorech kanceláře projektu a dalších pronajímaných nemovitostech využívaných k realizaci projektu</a:t>
            </a:r>
          </a:p>
          <a:p>
            <a:endParaRPr lang="cs-CZ" baseline="0" dirty="0" smtClean="0"/>
          </a:p>
          <a:p>
            <a:r>
              <a:rPr lang="cs-CZ" b="1" baseline="0" dirty="0" smtClean="0"/>
              <a:t>5 Ostatní provozní výdaje</a:t>
            </a:r>
          </a:p>
          <a:p>
            <a:r>
              <a:rPr lang="cs-CZ" baseline="0" dirty="0" smtClean="0"/>
              <a:t>	Internetové a telefonické připojení, poštovné, dopravné, balné;</a:t>
            </a:r>
          </a:p>
          <a:p>
            <a:r>
              <a:rPr lang="cs-CZ" baseline="0" dirty="0" smtClean="0"/>
              <a:t>	Bankovní poplatky včetně bankovních poplatků za mezinárodní finanční transakce (zahraniční platby, výběry hotovosti v zahraničí, konverzní poplatky atd.);</a:t>
            </a:r>
          </a:p>
          <a:p>
            <a:r>
              <a:rPr lang="cs-CZ" baseline="0" dirty="0" smtClean="0"/>
              <a:t>	Pojistné s vazbou na pojistné smlouvy pro případ vzniku nahodilé události (týkající se majetku i osob);</a:t>
            </a:r>
          </a:p>
          <a:p>
            <a:r>
              <a:rPr lang="cs-CZ" baseline="0" dirty="0" smtClean="0"/>
              <a:t>	Notářské a správní poplatky, které nemají přímou vazbu na práci s cílovou skupinou projektu.</a:t>
            </a:r>
          </a:p>
          <a:p>
            <a:endParaRPr lang="cs-CZ" baseline="0" dirty="0" smtClean="0"/>
          </a:p>
          <a:p>
            <a:r>
              <a:rPr lang="cs-CZ" baseline="0" dirty="0" smtClean="0"/>
              <a:t>Dále pak náklady na jakékoli stravování (občerstvení, ale i stravné) CS i realizačního týmu (kromě per diems a cestovních náhrad při zahraničních pracovních cestách).</a:t>
            </a:r>
            <a:endParaRPr lang="cs-CZ" dirty="0" smtClean="0"/>
          </a:p>
          <a:p>
            <a:endParaRPr lang="cs-CZ" dirty="0" smtClean="0"/>
          </a:p>
          <a:p>
            <a:pPr marL="171313" indent="-171313">
              <a:buFont typeface="Wingdings" panose="05000000000000000000" pitchFamily="2" charset="2"/>
              <a:buChar char="Ø"/>
            </a:pPr>
            <a:r>
              <a:rPr lang="cs-CZ" dirty="0" smtClean="0"/>
              <a:t>V rámci projektu se způsobilé  nepřímé  náklady vyjadřují v jednotkách procent vůči celkovým způsobilým přímým nákladům. </a:t>
            </a:r>
          </a:p>
          <a:p>
            <a:endParaRPr lang="cs-CZ" dirty="0" smtClean="0"/>
          </a:p>
          <a:p>
            <a:pPr marL="171313" indent="-171313">
              <a:buFont typeface="Wingdings" panose="05000000000000000000" pitchFamily="2" charset="2"/>
              <a:buChar char="Ø"/>
            </a:pPr>
            <a:r>
              <a:rPr lang="cs-CZ" dirty="0" smtClean="0"/>
              <a:t>NN</a:t>
            </a:r>
            <a:r>
              <a:rPr lang="cs-CZ" baseline="0" dirty="0" smtClean="0"/>
              <a:t> </a:t>
            </a:r>
            <a:r>
              <a:rPr lang="cs-CZ" dirty="0" smtClean="0"/>
              <a:t>jsou  podrobně vymezené v </a:t>
            </a:r>
            <a:r>
              <a:rPr lang="cs-CZ" u="sng" dirty="0" smtClean="0"/>
              <a:t>Specifické části pravidel pro žadatele a příjemce část 6.4.15.</a:t>
            </a:r>
          </a:p>
          <a:p>
            <a:pPr marL="171313" indent="-171313">
              <a:buFont typeface="Wingdings" panose="05000000000000000000" pitchFamily="2" charset="2"/>
              <a:buChar char="Ø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6531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037471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313" indent="-171313">
              <a:buFont typeface="Wingdings" panose="05000000000000000000" pitchFamily="2" charset="2"/>
              <a:buChar char="Ø"/>
            </a:pPr>
            <a:r>
              <a:rPr lang="cs-CZ" dirty="0" smtClean="0"/>
              <a:t>Naskenovat do systému</a:t>
            </a:r>
            <a:r>
              <a:rPr lang="cs-CZ" baseline="0" dirty="0" smtClean="0"/>
              <a:t> </a:t>
            </a:r>
          </a:p>
          <a:p>
            <a:pPr marL="171313" indent="-171313">
              <a:buFont typeface="Wingdings" panose="05000000000000000000" pitchFamily="2" charset="2"/>
              <a:buChar char="Ø"/>
            </a:pPr>
            <a:r>
              <a:rPr lang="cs-CZ" baseline="0" dirty="0" smtClean="0"/>
              <a:t>Lhůty 15 prac.dnů</a:t>
            </a:r>
          </a:p>
          <a:p>
            <a:pPr marL="171313" indent="-171313">
              <a:buFont typeface="Wingdings" panose="05000000000000000000" pitchFamily="2" charset="2"/>
              <a:buChar char="Ø"/>
            </a:pPr>
            <a:r>
              <a:rPr lang="cs-CZ" baseline="0" dirty="0" smtClean="0"/>
              <a:t>25 prac. dnů</a:t>
            </a:r>
          </a:p>
          <a:p>
            <a:pPr marL="171313" indent="-171313">
              <a:buFont typeface="Wingdings" panose="05000000000000000000" pitchFamily="2" charset="2"/>
              <a:buChar char="Ø"/>
            </a:pPr>
            <a:r>
              <a:rPr lang="cs-CZ" baseline="0" dirty="0" smtClean="0"/>
              <a:t>15 prac. Dnů</a:t>
            </a:r>
          </a:p>
          <a:p>
            <a:pPr marL="171313" indent="-171313">
              <a:buFont typeface="Wingdings" panose="05000000000000000000" pitchFamily="2" charset="2"/>
              <a:buChar char="Ø"/>
            </a:pPr>
            <a:endParaRPr lang="cs-CZ" baseline="0" dirty="0" smtClean="0"/>
          </a:p>
          <a:p>
            <a:pPr marL="171313" indent="-171313">
              <a:buFont typeface="Wingdings" panose="05000000000000000000" pitchFamily="2" charset="2"/>
              <a:buChar char="Ø"/>
            </a:pPr>
            <a:r>
              <a:rPr lang="cs-CZ" baseline="0" dirty="0" smtClean="0"/>
              <a:t>Zakázka na dodávky, služby a stavební práce – </a:t>
            </a:r>
          </a:p>
          <a:p>
            <a:pPr marL="171313" indent="-171313">
              <a:buFont typeface="Wingdings" panose="05000000000000000000" pitchFamily="2" charset="2"/>
              <a:buChar char="Ø"/>
            </a:pPr>
            <a:r>
              <a:rPr lang="cs-CZ" baseline="0" dirty="0" smtClean="0"/>
              <a:t>Do 400 000 Kč – bez dph – výdaj doložen Uce doklady a záznamy</a:t>
            </a:r>
          </a:p>
          <a:p>
            <a:pPr marL="171313" indent="-171313">
              <a:buFont typeface="Wingdings" panose="05000000000000000000" pitchFamily="2" charset="2"/>
              <a:buChar char="Ø"/>
            </a:pPr>
            <a:r>
              <a:rPr lang="cs-CZ" baseline="0" dirty="0" smtClean="0"/>
              <a:t>Od 400tis do 2/6 mega – výběrové řízení - zveřejnit na portálu esfcr 10 kal. Dnů – smlouva</a:t>
            </a:r>
          </a:p>
          <a:p>
            <a:pPr marL="171313" indent="-171313">
              <a:buFont typeface="Wingdings" panose="05000000000000000000" pitchFamily="2" charset="2"/>
              <a:buChar char="Ø"/>
            </a:pPr>
            <a:r>
              <a:rPr lang="cs-CZ" baseline="0" dirty="0" smtClean="0"/>
              <a:t>Od 2/6 mega – zveřejnit 15 kal. Dnů – výběrové řízení </a:t>
            </a:r>
          </a:p>
          <a:p>
            <a:endParaRPr lang="cs-CZ" baseline="0" dirty="0" smtClean="0"/>
          </a:p>
          <a:p>
            <a:pPr marL="171313" indent="-171313">
              <a:buFont typeface="Wingdings" panose="05000000000000000000" pitchFamily="2" charset="2"/>
              <a:buChar char="Ø"/>
            </a:pPr>
            <a:r>
              <a:rPr lang="cs-CZ" baseline="0" dirty="0" smtClean="0"/>
              <a:t>Nepodstatené změny rozpočtu:</a:t>
            </a:r>
          </a:p>
          <a:p>
            <a:pPr lvl="1"/>
            <a:r>
              <a:rPr lang="cs-CZ" dirty="0"/>
              <a:t>změna finančního plánu projektu;</a:t>
            </a:r>
          </a:p>
          <a:p>
            <a:pPr lvl="1"/>
            <a:r>
              <a:rPr lang="cs-CZ" dirty="0"/>
              <a:t>změna rozpočtu projektu (přesun prostředků mezi položkami, vytváření nových položek) v rámci jedné kapitoly rozpočtu;</a:t>
            </a:r>
          </a:p>
          <a:p>
            <a:pPr lvl="1"/>
            <a:r>
              <a:rPr lang="cs-CZ" dirty="0"/>
              <a:t>přesun prostředků mezi jednotlivými kapitolami rozpočtu do výše 20 % celkových způsobilých výdajů projektu v režimu financování skutečně prokazovaných výdajů, (počítáno vždy kumulovaně od podpisu právního aktu, příp. změnového právního aktu či od poslední schválené podstatné změny týkající se rozpočtu, podle toho, která z těchto skutečností nastala později), přičemž se nesmí jednat o navýšení kapitoly Křížové financování. </a:t>
            </a:r>
          </a:p>
          <a:p>
            <a:r>
              <a:rPr lang="cs-CZ" dirty="0"/>
              <a:t>Změnový právní akt je relevantní, pokud se v rámci něj změnil rozpočet projektu.</a:t>
            </a:r>
          </a:p>
          <a:p>
            <a:pPr marL="171313" indent="-171313">
              <a:buFont typeface="Wingdings" panose="05000000000000000000" pitchFamily="2" charset="2"/>
              <a:buChar char="Ø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40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653111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Povinné prvky vizuální identity OPZ: </a:t>
            </a:r>
          </a:p>
          <a:p>
            <a:r>
              <a:rPr lang="cs-CZ" dirty="0" smtClean="0"/>
              <a:t>a)	znak EU a odkaz „Evropská unie“;</a:t>
            </a:r>
          </a:p>
          <a:p>
            <a:r>
              <a:rPr lang="cs-CZ" dirty="0" smtClean="0"/>
              <a:t>b)	odkaz „Evropský sociální fond“; </a:t>
            </a:r>
          </a:p>
          <a:p>
            <a:r>
              <a:rPr lang="cs-CZ" dirty="0" smtClean="0"/>
              <a:t>c)	odkaz „Operační program Zaměstnanost“. </a:t>
            </a:r>
          </a:p>
          <a:p>
            <a:endParaRPr lang="cs-CZ" dirty="0" smtClean="0"/>
          </a:p>
          <a:p>
            <a:r>
              <a:rPr lang="cs-CZ" dirty="0" smtClean="0"/>
              <a:t>Povinné prvky vizuální identity OPZ jsou ke stažení na portálu www.esfcr.cz. </a:t>
            </a:r>
          </a:p>
          <a:p>
            <a:endParaRPr lang="cs-CZ" dirty="0" smtClean="0"/>
          </a:p>
          <a:p>
            <a:pPr defTabSz="913668"/>
            <a:r>
              <a:rPr lang="cs-CZ" b="1" dirty="0"/>
              <a:t>Pravidla pro informování a komunikaci </a:t>
            </a:r>
            <a:br>
              <a:rPr lang="cs-CZ" b="1" dirty="0"/>
            </a:br>
            <a:r>
              <a:rPr lang="cs-CZ" b="1" dirty="0"/>
              <a:t>a vizuální identita OPZ</a:t>
            </a:r>
          </a:p>
          <a:p>
            <a:r>
              <a:rPr lang="cs-CZ" dirty="0" smtClean="0"/>
              <a:t>Obecná část pravidel pro</a:t>
            </a:r>
            <a:r>
              <a:rPr lang="cs-CZ" baseline="0" dirty="0" smtClean="0"/>
              <a:t> žadaele a příjemce v rámci opz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41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843630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42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04579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43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656204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44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671187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45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737052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46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30070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521" lvl="3" indent="-285521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  <a:defRPr/>
            </a:pPr>
            <a:endParaRPr lang="cs-CZ" sz="1600" dirty="0"/>
          </a:p>
          <a:p>
            <a:pPr marL="285521" lvl="3" indent="-285521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  <a:defRPr/>
            </a:pP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50239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Další podmínky k bodu 4.1: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 případě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zaměření projektu na sociální službu/sociální služby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(viz zejména aktivita pod bodem 1 této výzvy) v kombinaci s jinou aktivitou výzvy (mimo aktivitu pod bodem 11 – sociální podnikání) žadatel uvede v projektu každou sociální službu (v rozsahu základních činností) </a:t>
            </a:r>
            <a:r>
              <a:rPr lang="cs-CZ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vždy v rámci samostatné aktivity projektu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v případě více druhů poskytovaných sociálních služeb v rámci projektu budou tyto popsány vždy v samostatných aktivitách (nikoliv v rámci jedné aktivity). Žadatel zároveň zpracuje samostatně pro každou sociální službu (identifikátor služby) uvedenou v projektu tabulku č.5a - Údaje o sociální službě, vzor viz část 11 této výzvy, </a:t>
            </a:r>
            <a:r>
              <a:rPr lang="cs-CZ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příloha č. 5a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60621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Podporované aktivity</a:t>
            </a:r>
            <a:r>
              <a:rPr lang="cs-CZ" baseline="0" dirty="0" smtClean="0"/>
              <a:t> :</a:t>
            </a:r>
          </a:p>
          <a:p>
            <a:pPr lvl="1"/>
            <a:r>
              <a:rPr lang="cs-CZ" sz="2800" dirty="0"/>
              <a:t>Vytvoření pracovních míst</a:t>
            </a:r>
          </a:p>
          <a:p>
            <a:pPr marL="413669" lvl="1"/>
            <a:endParaRPr lang="cs-CZ" sz="2800" dirty="0"/>
          </a:p>
          <a:p>
            <a:pPr lvl="1"/>
            <a:r>
              <a:rPr lang="cs-CZ" sz="2800" dirty="0"/>
              <a:t>Vzdělávání zaměstnanců z cílových skupin či realizačního týmu</a:t>
            </a:r>
          </a:p>
          <a:p>
            <a:pPr lvl="1"/>
            <a:endParaRPr lang="cs-CZ" sz="2800" dirty="0"/>
          </a:p>
          <a:p>
            <a:pPr lvl="1"/>
            <a:r>
              <a:rPr lang="cs-CZ" sz="2800" dirty="0"/>
              <a:t>Marketing sociálního podniku</a:t>
            </a:r>
          </a:p>
          <a:p>
            <a:pPr marL="413669" lvl="1"/>
            <a:endParaRPr lang="cs-CZ" sz="2800" dirty="0"/>
          </a:p>
          <a:p>
            <a:pPr lvl="1"/>
            <a:r>
              <a:rPr lang="cs-CZ" sz="2800" dirty="0"/>
              <a:t>Provozování sociálního podniku </a:t>
            </a:r>
          </a:p>
          <a:p>
            <a:pPr lvl="1"/>
            <a:endParaRPr lang="cs-CZ" sz="2800" dirty="0"/>
          </a:p>
          <a:p>
            <a:r>
              <a:rPr lang="cs-CZ" dirty="0" smtClean="0"/>
              <a:t>Vzdělávání</a:t>
            </a:r>
            <a:r>
              <a:rPr lang="cs-CZ" baseline="0" dirty="0" smtClean="0"/>
              <a:t> RT – kurzy pro zefektivnění práce s cílovou skupinou nebo kurzy zaměřené na rozvoj kompetencí v řízení podniku. </a:t>
            </a:r>
          </a:p>
          <a:p>
            <a:r>
              <a:rPr lang="cs-CZ" baseline="0" dirty="0" smtClean="0"/>
              <a:t>Nelze hradit rekvalifikační, počítačové a jazykové kurzy pro CS.  </a:t>
            </a:r>
          </a:p>
          <a:p>
            <a:r>
              <a:rPr lang="cs-CZ" baseline="0" dirty="0" smtClean="0"/>
              <a:t>Provoz – kpt. 03 , tržby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5552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30350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52162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Reinvestice</a:t>
            </a:r>
            <a:r>
              <a:rPr lang="cs-CZ" baseline="0" dirty="0" smtClean="0"/>
              <a:t> zisku je jeden ze základních znaků SP, který prokazuje , že SP není NNO. Reinvestice zisku zároveň SP odlišuje od běžných podniků. </a:t>
            </a:r>
          </a:p>
          <a:p>
            <a:r>
              <a:rPr lang="cs-CZ" baseline="0" dirty="0" smtClean="0"/>
              <a:t>Obecní podniky : V případě založení SP u obce je její vlastnictví maximálně do výše 49%.</a:t>
            </a:r>
          </a:p>
          <a:p>
            <a:r>
              <a:rPr lang="cs-CZ" baseline="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Výpočet podílu tržeb na celkových výnosech: tržby z podnikání/ 1% z celkových výnosů (tržby +dotace aj. ) = % vlastních tržeb na celkových výnosech. </a:t>
            </a:r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20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mesu.mssf.cz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seu-sandbox.mssf.cz/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file/9143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skp@mpsv.cz" TargetMode="External"/><Relationship Id="rId4" Type="http://schemas.openxmlformats.org/officeDocument/2006/relationships/hyperlink" Target="http://www.strukturalni-fondy.cz/cs/Jak-na-projekt/Elektronicka-zadost/Edukacni-videa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8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l.merhaut@mpsv.cz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va.hlavackova@mpsv.cz" TargetMode="Externa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475656" y="1844824"/>
            <a:ext cx="7380352" cy="2016224"/>
          </a:xfrm>
        </p:spPr>
        <p:txBody>
          <a:bodyPr/>
          <a:lstStyle/>
          <a:p>
            <a:r>
              <a:rPr lang="cs-CZ" sz="3200" kern="1200" dirty="0" smtClean="0">
                <a:latin typeface="+mn-lt"/>
                <a:ea typeface="+mn-ea"/>
                <a:cs typeface="+mn-cs"/>
              </a:rPr>
              <a:t>Výzva č</a:t>
            </a:r>
            <a:r>
              <a:rPr lang="cs-CZ" sz="3200" kern="1200" dirty="0">
                <a:latin typeface="+mn-lt"/>
                <a:ea typeface="+mn-ea"/>
                <a:cs typeface="+mn-cs"/>
              </a:rPr>
              <a:t>. </a:t>
            </a:r>
            <a:r>
              <a:rPr lang="cs-CZ" sz="3200" kern="1200" dirty="0"/>
              <a:t>03_16_052</a:t>
            </a:r>
            <a:r>
              <a:rPr lang="cs-CZ" sz="3200" kern="1200" dirty="0" smtClean="0">
                <a:latin typeface="+mn-lt"/>
                <a:ea typeface="+mn-ea"/>
                <a:cs typeface="+mn-cs"/>
              </a:rPr>
              <a:t/>
            </a:r>
            <a:br>
              <a:rPr lang="cs-CZ" sz="3200" kern="1200" dirty="0" smtClean="0">
                <a:latin typeface="+mn-lt"/>
                <a:ea typeface="+mn-ea"/>
                <a:cs typeface="+mn-cs"/>
              </a:rPr>
            </a:br>
            <a:r>
              <a:rPr lang="cs-CZ" sz="3200" kern="1200" dirty="0" smtClean="0">
                <a:latin typeface="+mn-lt"/>
                <a:ea typeface="+mn-ea"/>
                <a:cs typeface="+mn-cs"/>
              </a:rPr>
              <a:t>Koordinovaný přístup </a:t>
            </a:r>
            <a:br>
              <a:rPr lang="cs-CZ" sz="3200" kern="1200" dirty="0" smtClean="0">
                <a:latin typeface="+mn-lt"/>
                <a:ea typeface="+mn-ea"/>
                <a:cs typeface="+mn-cs"/>
              </a:rPr>
            </a:br>
            <a:r>
              <a:rPr lang="cs-CZ" sz="3200" kern="1200" dirty="0" smtClean="0">
                <a:latin typeface="+mn-lt"/>
                <a:ea typeface="+mn-ea"/>
                <a:cs typeface="+mn-cs"/>
              </a:rPr>
              <a:t>k sociálně vyloučeným lokalitám </a:t>
            </a:r>
            <a:r>
              <a:rPr lang="cs-CZ" sz="3200" b="0" kern="1200" dirty="0" smtClean="0">
                <a:latin typeface="+mn-lt"/>
                <a:ea typeface="+mn-ea"/>
                <a:cs typeface="+mn-cs"/>
              </a:rPr>
              <a:t/>
            </a:r>
            <a:br>
              <a:rPr lang="cs-CZ" sz="3200" b="0" kern="1200" dirty="0" smtClean="0">
                <a:latin typeface="+mn-lt"/>
                <a:ea typeface="+mn-ea"/>
                <a:cs typeface="+mn-cs"/>
              </a:rPr>
            </a:br>
            <a:endParaRPr lang="cs-CZ" sz="3200" b="0" kern="1200" dirty="0"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Martina Mandová, Michal Merhaut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 smtClean="0"/>
              <a:t>15.12. 2016, Liberec</a:t>
            </a:r>
            <a:endParaRPr lang="cs-CZ" dirty="0"/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276872"/>
            <a:ext cx="540000" cy="540000"/>
          </a:xfrm>
        </p:spPr>
      </p:pic>
      <p:pic>
        <p:nvPicPr>
          <p:cNvPr id="15" name="Zástupný symbol pro obrázek 14"/>
          <p:cNvPicPr>
            <a:picLocks noGrp="1" noChangeAspect="1"/>
          </p:cNvPicPr>
          <p:nvPr>
            <p:ph type="pic" sz="quarter" idx="16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4089600"/>
            <a:ext cx="540000" cy="540000"/>
          </a:xfrm>
        </p:spPr>
      </p:pic>
      <p:pic>
        <p:nvPicPr>
          <p:cNvPr id="16" name="Zástupný symbol pro obrázek 15"/>
          <p:cNvPicPr>
            <a:picLocks noGrp="1" noChangeAspect="1"/>
          </p:cNvPicPr>
          <p:nvPr>
            <p:ph type="pic" sz="quarter" idx="17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4885200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392601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CÍLOVÉ SKUPINY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dirty="0"/>
              <a:t>Pro </a:t>
            </a:r>
            <a:r>
              <a:rPr lang="cs-CZ" b="1" u="sng" dirty="0"/>
              <a:t>aktivitu sociálního podnikání </a:t>
            </a:r>
          </a:p>
          <a:p>
            <a:pPr marL="0" indent="0">
              <a:buNone/>
            </a:pPr>
            <a:r>
              <a:rPr lang="cs-CZ" dirty="0"/>
              <a:t>osoby sociálně vyloučené nebo ohrožené sociálním vyloučením a národnostní menšiny (zejména Romové) </a:t>
            </a:r>
            <a:r>
              <a:rPr lang="cs-CZ" b="1" dirty="0"/>
              <a:t>žijící v sociálně vyloučených </a:t>
            </a:r>
            <a:r>
              <a:rPr lang="cs-CZ" b="1" dirty="0" smtClean="0"/>
              <a:t>lokalitách - </a:t>
            </a:r>
            <a:endParaRPr lang="cs-CZ" dirty="0" smtClean="0"/>
          </a:p>
          <a:p>
            <a:r>
              <a:rPr lang="cs-CZ" dirty="0" smtClean="0"/>
              <a:t>Osoby </a:t>
            </a:r>
            <a:r>
              <a:rPr lang="cs-CZ" dirty="0"/>
              <a:t>dlouhodobě či opakovaně </a:t>
            </a:r>
            <a:r>
              <a:rPr lang="cs-CZ" dirty="0" smtClean="0"/>
              <a:t>nezaměstnané</a:t>
            </a:r>
          </a:p>
          <a:p>
            <a:r>
              <a:rPr lang="cs-CZ" dirty="0"/>
              <a:t>Osoby se zdravotním </a:t>
            </a:r>
            <a:r>
              <a:rPr lang="cs-CZ" dirty="0" smtClean="0"/>
              <a:t>postižením</a:t>
            </a:r>
          </a:p>
          <a:p>
            <a:r>
              <a:rPr lang="cs-CZ" dirty="0"/>
              <a:t>Osoby v nebo po výkonu </a:t>
            </a:r>
            <a:r>
              <a:rPr lang="cs-CZ" dirty="0" smtClean="0"/>
              <a:t>trestu</a:t>
            </a:r>
          </a:p>
          <a:p>
            <a:r>
              <a:rPr lang="cs-CZ" dirty="0"/>
              <a:t>Osoby opouštějící institucionální </a:t>
            </a:r>
            <a:r>
              <a:rPr lang="cs-CZ" dirty="0" smtClean="0"/>
              <a:t>zařízení</a:t>
            </a:r>
          </a:p>
          <a:p>
            <a:r>
              <a:rPr lang="cs-CZ" dirty="0">
                <a:solidFill>
                  <a:srgbClr val="FF0000"/>
                </a:solidFill>
              </a:rPr>
              <a:t>Azylanti do 12 měsíců od získání azylu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772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5256584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Detailní popis </a:t>
            </a:r>
            <a:r>
              <a:rPr lang="cs-CZ" dirty="0" smtClean="0"/>
              <a:t>aktivit </a:t>
            </a:r>
            <a:r>
              <a:rPr lang="cs-CZ" dirty="0"/>
              <a:t>je uveden </a:t>
            </a:r>
            <a:r>
              <a:rPr lang="cs-CZ" u="sng" dirty="0"/>
              <a:t>v příloze č. 3</a:t>
            </a:r>
            <a:r>
              <a:rPr lang="cs-CZ" dirty="0"/>
              <a:t>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Podpora </a:t>
            </a:r>
            <a:r>
              <a:rPr lang="cs-CZ" dirty="0"/>
              <a:t>sociálních služeb (služeb sociální prevence a odborného sociálního poradentství)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Podpora profesionální realizace sociální práce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Podpora komunitní sociální práce a komunitní centra, včetně podpory koordinační role obcí v této oblasti 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Podpora osob v přístupu k bydlení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Podpora osob v přístupu k zaměstnání a jeho udržení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Podpora služeb pro ohrožené děti a rodiny a podpora směřující k obnovení narušených funkcí </a:t>
            </a:r>
            <a:r>
              <a:rPr lang="cs-CZ" dirty="0" smtClean="0"/>
              <a:t>rodiny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951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Klíčové aktivity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4896544"/>
          </a:xfrm>
        </p:spPr>
        <p:txBody>
          <a:bodyPr/>
          <a:lstStyle/>
          <a:p>
            <a:pPr marL="457200" lvl="0" indent="-457200">
              <a:buFont typeface="+mj-lt"/>
              <a:buAutoNum type="arabicPeriod" startAt="7"/>
            </a:pPr>
            <a:r>
              <a:rPr lang="cs-CZ" dirty="0" smtClean="0"/>
              <a:t>Podpora </a:t>
            </a:r>
            <a:r>
              <a:rPr lang="cs-CZ" dirty="0"/>
              <a:t>služeb pro osoby závislé nebo závislostí ohrožené a pro jejich rodinné příslušníky</a:t>
            </a:r>
          </a:p>
          <a:p>
            <a:pPr marL="457200" lvl="0" indent="-457200">
              <a:buFont typeface="+mj-lt"/>
              <a:buAutoNum type="arabicPeriod" startAt="7"/>
            </a:pPr>
            <a:r>
              <a:rPr lang="cs-CZ" dirty="0"/>
              <a:t>Podpora aktivit přispívající k boji s diskriminací</a:t>
            </a:r>
          </a:p>
          <a:p>
            <a:pPr marL="457200" lvl="0" indent="-457200">
              <a:buFont typeface="+mj-lt"/>
              <a:buAutoNum type="arabicPeriod" startAt="7"/>
            </a:pPr>
            <a:r>
              <a:rPr lang="cs-CZ" dirty="0"/>
              <a:t>Podpora programů prevence sociálně patologických jevů, prevence kriminality a veřejného pořádku</a:t>
            </a:r>
          </a:p>
          <a:p>
            <a:pPr marL="457200" lvl="0" indent="-457200">
              <a:buFont typeface="+mj-lt"/>
              <a:buAutoNum type="arabicPeriod" startAt="7"/>
            </a:pPr>
            <a:r>
              <a:rPr lang="cs-CZ" dirty="0"/>
              <a:t>Podpora služeb pro osoby po výkonu trestu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cs-CZ" dirty="0"/>
              <a:t>Vznik a rozvoj (rozšíření kapacity podniku) nových podnikatelských aktivit v oblasti sociálního podnikání – integrační sociální podnik</a:t>
            </a:r>
            <a:r>
              <a:rPr lang="cs-CZ" dirty="0" smtClean="0"/>
              <a:t>.</a:t>
            </a:r>
            <a:r>
              <a:rPr lang="cs-CZ" dirty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Aktivita 11. </a:t>
            </a:r>
            <a:r>
              <a:rPr lang="cs-CZ" dirty="0"/>
              <a:t>– sociální podnikání </a:t>
            </a:r>
            <a:r>
              <a:rPr lang="cs-CZ" b="1" dirty="0"/>
              <a:t>bude podpořena pouze v samostatném projektu.</a:t>
            </a:r>
            <a:endParaRPr lang="cs-CZ" dirty="0"/>
          </a:p>
          <a:p>
            <a:pPr marL="457200" lvl="0" indent="-457200">
              <a:buFont typeface="+mj-lt"/>
              <a:buAutoNum type="arabicPeriod" startAt="7"/>
            </a:pPr>
            <a:endParaRPr lang="cs-CZ" dirty="0"/>
          </a:p>
          <a:p>
            <a:pPr marL="0" indent="0">
              <a:buNone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cs-CZ" sz="2800" dirty="0"/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875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Aktivita – sociální podnikání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 </a:t>
            </a:r>
            <a:r>
              <a:rPr lang="cs-CZ" dirty="0"/>
              <a:t>a rozvoj </a:t>
            </a:r>
            <a:r>
              <a:rPr lang="cs-CZ" b="1" dirty="0"/>
              <a:t>nových</a:t>
            </a:r>
            <a:r>
              <a:rPr lang="cs-CZ" dirty="0"/>
              <a:t> podnikatelských aktivit v oblasti sociálního </a:t>
            </a:r>
            <a:r>
              <a:rPr lang="cs-CZ" dirty="0" smtClean="0"/>
              <a:t>podnikání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b="1" dirty="0" smtClean="0"/>
              <a:t>integrační sociální podnik</a:t>
            </a:r>
          </a:p>
          <a:p>
            <a:r>
              <a:rPr lang="cs-CZ" dirty="0" smtClean="0"/>
              <a:t>nová </a:t>
            </a:r>
            <a:r>
              <a:rPr lang="cs-CZ" dirty="0"/>
              <a:t>podnikatelská aktivita nově vzniklého </a:t>
            </a:r>
            <a:r>
              <a:rPr lang="cs-CZ" dirty="0" smtClean="0"/>
              <a:t>subjektu</a:t>
            </a:r>
            <a:endParaRPr lang="cs-CZ" dirty="0"/>
          </a:p>
          <a:p>
            <a:r>
              <a:rPr lang="cs-CZ" dirty="0" smtClean="0"/>
              <a:t>podnikatelská </a:t>
            </a:r>
            <a:r>
              <a:rPr lang="cs-CZ" dirty="0"/>
              <a:t>aktivita jako nově zřízená živnost subjektu již </a:t>
            </a:r>
            <a:r>
              <a:rPr lang="cs-CZ" dirty="0" smtClean="0"/>
              <a:t>existujícího</a:t>
            </a:r>
            <a:endParaRPr lang="cs-CZ" dirty="0"/>
          </a:p>
          <a:p>
            <a:r>
              <a:rPr lang="cs-CZ" dirty="0" smtClean="0"/>
              <a:t>rozšíření </a:t>
            </a:r>
            <a:r>
              <a:rPr lang="cs-CZ" dirty="0"/>
              <a:t>o nový obor činnosti v rámci stávajícího oprávnění k </a:t>
            </a:r>
            <a:r>
              <a:rPr lang="cs-CZ" dirty="0" smtClean="0"/>
              <a:t>podnikání.</a:t>
            </a:r>
            <a:endParaRPr lang="cs-CZ" dirty="0"/>
          </a:p>
          <a:p>
            <a:r>
              <a:rPr lang="cs-CZ" dirty="0" smtClean="0"/>
              <a:t>rozvoj </a:t>
            </a:r>
            <a:r>
              <a:rPr lang="cs-CZ" dirty="0"/>
              <a:t>= rozšíření (personální a současně produkční) kapacity sociálního podniku rámci stávajícího oprávnění k podnikání. 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cs-CZ" sz="2800" dirty="0"/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194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7956416" cy="1196752"/>
          </a:xfrm>
        </p:spPr>
        <p:txBody>
          <a:bodyPr/>
          <a:lstStyle/>
          <a:p>
            <a:r>
              <a:rPr lang="cs-CZ" dirty="0" smtClean="0"/>
              <a:t>Aktivita - sociální podnikání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11960" y="2996952"/>
            <a:ext cx="3888432" cy="504454"/>
          </a:xfrm>
        </p:spPr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altLang="cs-CZ" b="1" dirty="0" smtClean="0"/>
              <a:t>EKONOMICKÝ PRINCIP</a:t>
            </a:r>
            <a:endParaRPr lang="cs-CZ" altLang="cs-CZ" b="1" dirty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cs-CZ" altLang="cs-CZ" b="1" dirty="0" smtClean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cs-CZ" altLang="cs-CZ" b="1" dirty="0"/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cs-CZ" altLang="cs-CZ" dirty="0"/>
          </a:p>
          <a:p>
            <a:pPr marL="216000" lvl="0" algn="just">
              <a:spcBef>
                <a:spcPts val="0"/>
              </a:spcBef>
              <a:spcAft>
                <a:spcPts val="0"/>
              </a:spcAft>
            </a:pPr>
            <a:endParaRPr lang="cs-CZ" altLang="cs-CZ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21299"/>
            <a:ext cx="2322513" cy="230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4211960" y="4658072"/>
            <a:ext cx="4464496" cy="50445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cs-CZ" altLang="cs-CZ" b="1" dirty="0" smtClean="0"/>
              <a:t>LOKÁLNÍ (MÍSTNÍ) PRINCIP</a:t>
            </a:r>
            <a:endParaRPr lang="cs-CZ" altLang="cs-CZ" dirty="0" smtClean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211960" y="2200114"/>
            <a:ext cx="3600400" cy="50445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cs-CZ" altLang="cs-CZ" b="1" dirty="0" smtClean="0"/>
              <a:t>SOCIÁLNÍ PRINCIP</a:t>
            </a:r>
            <a:endParaRPr lang="cs-CZ" altLang="cs-CZ" dirty="0" smtClean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211960" y="3836108"/>
            <a:ext cx="4608512" cy="38216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cs-CZ" altLang="cs-CZ" b="1" dirty="0" smtClean="0"/>
              <a:t>ENVIRONMENTÁLNÍ PRINCIP</a:t>
            </a:r>
          </a:p>
        </p:txBody>
      </p:sp>
    </p:spTree>
    <p:extLst>
      <p:ext uri="{BB962C8B-B14F-4D97-AF65-F5344CB8AC3E}">
        <p14:creationId xmlns:p14="http://schemas.microsoft.com/office/powerpoint/2010/main" val="1988737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princip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Zaměstnávání a sociální začleňování</a:t>
            </a:r>
          </a:p>
          <a:p>
            <a:pPr marL="0" indent="0">
              <a:buNone/>
            </a:pPr>
            <a:r>
              <a:rPr lang="cs-CZ" dirty="0" smtClean="0"/>
              <a:t>      osob ze znevýhodněných skupin </a:t>
            </a:r>
          </a:p>
          <a:p>
            <a:r>
              <a:rPr lang="cs-CZ" dirty="0" smtClean="0"/>
              <a:t>Podíl osob z CS tvoří více než 30% </a:t>
            </a:r>
          </a:p>
          <a:p>
            <a:pPr marL="0" indent="0">
              <a:buNone/>
            </a:pPr>
            <a:r>
              <a:rPr lang="cs-CZ" dirty="0" smtClean="0"/>
              <a:t>      zaměstnanců</a:t>
            </a:r>
          </a:p>
          <a:p>
            <a:r>
              <a:rPr lang="cs-CZ" dirty="0" smtClean="0"/>
              <a:t>Zaměstnancům z CS je poskytována podpora zohledňující jejich specifické potřeby</a:t>
            </a:r>
          </a:p>
          <a:p>
            <a:r>
              <a:rPr lang="cs-CZ" dirty="0" smtClean="0"/>
              <a:t>Zaměstnanci a/nebo členové jsou zapojeni do rozhodování a směřování podniku</a:t>
            </a:r>
          </a:p>
          <a:p>
            <a:r>
              <a:rPr lang="cs-CZ" dirty="0"/>
              <a:t>Zaměstnanci a/nebo členové </a:t>
            </a:r>
            <a:r>
              <a:rPr lang="cs-CZ" dirty="0" smtClean="0"/>
              <a:t>jsou pravidelně a systematicky informování o chodu podniku 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772816"/>
            <a:ext cx="1952265" cy="1944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51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Ekonomický princip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Více než 50% případného zisku je reinvestováno do rozvoje sociálního podniku a/nebo naplňování jeho deklarovaných veřejně prospěšných cílů.</a:t>
            </a:r>
          </a:p>
          <a:p>
            <a:r>
              <a:rPr lang="cs-CZ" dirty="0" smtClean="0"/>
              <a:t>Manažerské řízení je nezávislé na externím zřizovateli či vlastníkovi.</a:t>
            </a:r>
          </a:p>
          <a:p>
            <a:r>
              <a:rPr lang="cs-CZ" dirty="0" smtClean="0"/>
              <a:t>Tržby z prodeje výrobků a služeb na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celkových výnosech tvoří alespoň 30%.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16</a:t>
            </a:fld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3717032"/>
            <a:ext cx="2520280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96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Environmetální princip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Zohledňování environmentálních aspektů výroby i spotřeby .</a:t>
            </a:r>
          </a:p>
          <a:p>
            <a:r>
              <a:rPr lang="cs-CZ" dirty="0" smtClean="0"/>
              <a:t>Sociální podnik má formulované zásady šetrného úřadování a provozu a naplňuje je v praxi.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17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789040"/>
            <a:ext cx="3348072" cy="2685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07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Lokální Princip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Přednostní uspokojování potřeb místní komunity a místní poptávky</a:t>
            </a:r>
          </a:p>
          <a:p>
            <a:r>
              <a:rPr lang="cs-CZ" dirty="0" smtClean="0"/>
              <a:t>Využívání přednostně místních zdrojů</a:t>
            </a:r>
          </a:p>
          <a:p>
            <a:r>
              <a:rPr lang="cs-CZ" dirty="0" smtClean="0"/>
              <a:t>Spolupráce sociálního podniku s místními aktéry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18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4077072"/>
            <a:ext cx="4032448" cy="237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77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Výzva  č. </a:t>
            </a:r>
            <a:r>
              <a:rPr lang="cs-CZ" dirty="0" smtClean="0"/>
              <a:t>03_16_052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/>
              <a:t>Nebude podporováno</a:t>
            </a:r>
            <a:r>
              <a:rPr lang="cs-CZ" sz="2000" b="1" dirty="0" smtClean="0"/>
              <a:t>: </a:t>
            </a:r>
            <a:endParaRPr lang="cs-CZ" b="1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 smtClean="0"/>
              <a:t>činnosti </a:t>
            </a:r>
            <a:r>
              <a:rPr lang="cs-CZ" sz="2000" dirty="0"/>
              <a:t>komerční povahy, včetně komerčních </a:t>
            </a:r>
            <a:r>
              <a:rPr lang="cs-CZ" sz="2000" dirty="0" err="1" smtClean="0"/>
              <a:t>volnočas</a:t>
            </a:r>
            <a:r>
              <a:rPr lang="cs-CZ" sz="2000" dirty="0" smtClean="0"/>
              <a:t>. aktivit,</a:t>
            </a:r>
            <a:endParaRPr lang="cs-CZ" sz="2000" dirty="0"/>
          </a:p>
          <a:p>
            <a:r>
              <a:rPr lang="cs-CZ" sz="2000" dirty="0"/>
              <a:t>jazykové kurzy (s výjimkou kurzů českého jazyka),</a:t>
            </a:r>
          </a:p>
          <a:p>
            <a:r>
              <a:rPr lang="cs-CZ" sz="2000" dirty="0"/>
              <a:t>rekvalifikační kurzy,	 	 </a:t>
            </a:r>
          </a:p>
          <a:p>
            <a:r>
              <a:rPr lang="cs-CZ" sz="2000" dirty="0"/>
              <a:t>tvorba vzdělávacích programů, vytvoření e-</a:t>
            </a:r>
            <a:r>
              <a:rPr lang="cs-CZ" sz="2000" dirty="0" err="1"/>
              <a:t>learningových</a:t>
            </a:r>
            <a:r>
              <a:rPr lang="cs-CZ" sz="2000" dirty="0"/>
              <a:t> </a:t>
            </a:r>
            <a:r>
              <a:rPr lang="cs-CZ" sz="2000" dirty="0" smtClean="0"/>
              <a:t>kurzů,</a:t>
            </a:r>
          </a:p>
          <a:p>
            <a:r>
              <a:rPr lang="cs-CZ" sz="2000" dirty="0" smtClean="0"/>
              <a:t>osvětová </a:t>
            </a:r>
            <a:r>
              <a:rPr lang="cs-CZ" sz="2000" dirty="0"/>
              <a:t>činnost jako samostatný projekt, </a:t>
            </a:r>
          </a:p>
          <a:p>
            <a:r>
              <a:rPr lang="cs-CZ" sz="2000" dirty="0"/>
              <a:t>investice do </a:t>
            </a:r>
            <a:r>
              <a:rPr lang="cs-CZ" sz="2000" dirty="0" smtClean="0"/>
              <a:t>soc. </a:t>
            </a:r>
            <a:r>
              <a:rPr lang="cs-CZ" sz="2000" dirty="0"/>
              <a:t>bydlení (rekonstrukce, modernizace, nákup dlouhodobého hmotného a nehmotného majetku), nájemné a kauce, </a:t>
            </a:r>
            <a:r>
              <a:rPr lang="cs-CZ" sz="2000" dirty="0" smtClean="0"/>
              <a:t>vybavení, opravy </a:t>
            </a:r>
            <a:r>
              <a:rPr lang="cs-CZ" sz="2000" dirty="0"/>
              <a:t>a údržba </a:t>
            </a:r>
            <a:r>
              <a:rPr lang="cs-CZ" sz="2000" dirty="0" smtClean="0"/>
              <a:t>bytů,</a:t>
            </a:r>
          </a:p>
          <a:p>
            <a:r>
              <a:rPr lang="cs-CZ" sz="2000" dirty="0" smtClean="0"/>
              <a:t>aktivity </a:t>
            </a:r>
            <a:r>
              <a:rPr lang="cs-CZ" sz="2000" dirty="0"/>
              <a:t>související s podporou dětí mladších 15 let.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475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VÝZVY NA KPSVL - srovnání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1224847944"/>
              </p:ext>
            </p:extLst>
          </p:nvPr>
        </p:nvGraphicFramePr>
        <p:xfrm>
          <a:off x="539750" y="2411411"/>
          <a:ext cx="8136708" cy="2385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6328"/>
                <a:gridCol w="1380402"/>
                <a:gridCol w="1380402"/>
                <a:gridCol w="1453055"/>
                <a:gridCol w="1453055"/>
                <a:gridCol w="1743466"/>
              </a:tblGrid>
              <a:tr h="1454408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Výzva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Celk.alokace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Celkový počet předložených žádostí o podporu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Celkový finanční objem  předložených žádostí o podporu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Počet žádostí o podporu, které VK doporučila k financování 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Finanční objem žádostí o podporu, které VK doporučila </a:t>
                      </a:r>
                      <a:endParaRPr lang="cs-CZ" sz="1400" dirty="0"/>
                    </a:p>
                  </a:txBody>
                  <a:tcPr/>
                </a:tc>
              </a:tr>
              <a:tr h="465666">
                <a:tc>
                  <a:txBody>
                    <a:bodyPr/>
                    <a:lstStyle/>
                    <a:p>
                      <a:r>
                        <a:rPr lang="cs-CZ" sz="1400" b="1" dirty="0" smtClean="0"/>
                        <a:t>026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609 972 200,- 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109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594 636 800,98 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61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353 350 273,82 </a:t>
                      </a:r>
                      <a:endParaRPr lang="cs-CZ" sz="1400" dirty="0"/>
                    </a:p>
                  </a:txBody>
                  <a:tcPr/>
                </a:tc>
              </a:tr>
              <a:tr h="465666">
                <a:tc>
                  <a:txBody>
                    <a:bodyPr/>
                    <a:lstStyle/>
                    <a:p>
                      <a:r>
                        <a:rPr lang="cs-CZ" sz="1400" b="1" dirty="0" smtClean="0"/>
                        <a:t>042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791 751 066,- 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143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764 531 842,87 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60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344 758 315,07 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 smtClean="0"/>
              <a:t>Srovnání předchozích výzev 026 a 042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388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Partnerství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partner s i bez finančního příspěvku ( v rámci projektu na sociální podnikání není možné mít partnera s finančním příspěvkem)</a:t>
            </a:r>
          </a:p>
          <a:p>
            <a:r>
              <a:rPr lang="cs-CZ" dirty="0" smtClean="0"/>
              <a:t>partner se podílí na realizaci věcných aktivit projektu (konzultace, odborné garance, práce s cílovou skupinou).</a:t>
            </a:r>
          </a:p>
          <a:p>
            <a:r>
              <a:rPr lang="cs-CZ" dirty="0"/>
              <a:t>p</a:t>
            </a:r>
            <a:r>
              <a:rPr lang="cs-CZ" dirty="0" smtClean="0"/>
              <a:t>artnerem se NEROZUMÍ subjekt, který je v dodavatelském či odběratelském vztahu k příjemci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007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 – závazkové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21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5112568"/>
          </a:xfrm>
        </p:spPr>
        <p:txBody>
          <a:bodyPr/>
          <a:lstStyle/>
          <a:p>
            <a:r>
              <a:rPr lang="cs-CZ" dirty="0" smtClean="0">
                <a:solidFill>
                  <a:srgbClr val="095199"/>
                </a:solidFill>
              </a:rPr>
              <a:t>6 00 00 Celkový počet účastníků</a:t>
            </a:r>
          </a:p>
          <a:p>
            <a:r>
              <a:rPr lang="cs-CZ" dirty="0" smtClean="0">
                <a:solidFill>
                  <a:srgbClr val="095199"/>
                </a:solidFill>
              </a:rPr>
              <a:t>6 70 01 Kapacita podpořených služeb</a:t>
            </a:r>
          </a:p>
          <a:p>
            <a:r>
              <a:rPr lang="cs-CZ" dirty="0" smtClean="0">
                <a:solidFill>
                  <a:srgbClr val="095199"/>
                </a:solidFill>
              </a:rPr>
              <a:t>6 74 01 Nové nebo </a:t>
            </a:r>
            <a:r>
              <a:rPr lang="cs-CZ" dirty="0" err="1" smtClean="0">
                <a:solidFill>
                  <a:srgbClr val="095199"/>
                </a:solidFill>
              </a:rPr>
              <a:t>inov</a:t>
            </a:r>
            <a:r>
              <a:rPr lang="cs-CZ" dirty="0" smtClean="0">
                <a:solidFill>
                  <a:srgbClr val="095199"/>
                </a:solidFill>
              </a:rPr>
              <a:t>. </a:t>
            </a:r>
            <a:r>
              <a:rPr lang="cs-CZ" dirty="0" smtClean="0">
                <a:solidFill>
                  <a:srgbClr val="095199"/>
                </a:solidFill>
              </a:rPr>
              <a:t>soc. služby týkající se bydlení</a:t>
            </a:r>
          </a:p>
          <a:p>
            <a:r>
              <a:rPr lang="cs-CZ" dirty="0" smtClean="0">
                <a:solidFill>
                  <a:srgbClr val="095199"/>
                </a:solidFill>
              </a:rPr>
              <a:t>6 70 10 Využívání podpořených </a:t>
            </a:r>
            <a:r>
              <a:rPr lang="cs-CZ" dirty="0" smtClean="0">
                <a:solidFill>
                  <a:srgbClr val="095199"/>
                </a:solidFill>
              </a:rPr>
              <a:t>služeb</a:t>
            </a:r>
          </a:p>
          <a:p>
            <a:r>
              <a:rPr lang="cs-CZ" dirty="0" smtClean="0">
                <a:solidFill>
                  <a:srgbClr val="095199"/>
                </a:solidFill>
              </a:rPr>
              <a:t>5 51 02 Počet podpořených komunitních center</a:t>
            </a:r>
            <a:endParaRPr lang="cs-CZ" dirty="0" smtClean="0">
              <a:solidFill>
                <a:srgbClr val="095199"/>
              </a:solidFill>
            </a:endParaRPr>
          </a:p>
          <a:p>
            <a:r>
              <a:rPr lang="cs-CZ" dirty="0">
                <a:solidFill>
                  <a:srgbClr val="095199"/>
                </a:solidFill>
              </a:rPr>
              <a:t>1 02 13 Počet sociálních podniků vzniklých díky </a:t>
            </a:r>
            <a:r>
              <a:rPr lang="cs-CZ" dirty="0" smtClean="0">
                <a:solidFill>
                  <a:srgbClr val="095199"/>
                </a:solidFill>
              </a:rPr>
              <a:t>podpoře (pro sociální podnikání)</a:t>
            </a:r>
            <a:endParaRPr lang="cs-CZ" dirty="0">
              <a:solidFill>
                <a:srgbClr val="095199"/>
              </a:solidFill>
            </a:endParaRPr>
          </a:p>
          <a:p>
            <a:r>
              <a:rPr lang="cs-CZ" dirty="0">
                <a:solidFill>
                  <a:srgbClr val="095199"/>
                </a:solidFill>
              </a:rPr>
              <a:t>1 02 12 Počet podpořených již existujících sociálních </a:t>
            </a:r>
            <a:r>
              <a:rPr lang="cs-CZ" dirty="0" smtClean="0">
                <a:solidFill>
                  <a:srgbClr val="095199"/>
                </a:solidFill>
              </a:rPr>
              <a:t>podniků (pro sociální podnikání)</a:t>
            </a:r>
            <a:endParaRPr lang="cs-CZ" dirty="0">
              <a:solidFill>
                <a:srgbClr val="095199"/>
              </a:solidFill>
            </a:endParaRPr>
          </a:p>
          <a:p>
            <a:pPr marL="0" indent="0">
              <a:buNone/>
            </a:pPr>
            <a:r>
              <a:rPr lang="cs-CZ" sz="1600" b="1" dirty="0">
                <a:solidFill>
                  <a:srgbClr val="FF0000"/>
                </a:solidFill>
              </a:rPr>
              <a:t> (Indikátory se v žádosti o projekt začnou objevovat až po </a:t>
            </a:r>
            <a:r>
              <a:rPr lang="cs-CZ" sz="1600" b="1" dirty="0" smtClean="0">
                <a:solidFill>
                  <a:srgbClr val="FF0000"/>
                </a:solidFill>
              </a:rPr>
              <a:t>zadání </a:t>
            </a:r>
            <a:r>
              <a:rPr lang="cs-CZ" sz="1600" b="1" dirty="0" err="1" smtClean="0">
                <a:solidFill>
                  <a:srgbClr val="FF0000"/>
                </a:solidFill>
              </a:rPr>
              <a:t>specif</a:t>
            </a:r>
            <a:r>
              <a:rPr lang="cs-CZ" sz="1600" b="1" dirty="0" smtClean="0">
                <a:solidFill>
                  <a:srgbClr val="FF0000"/>
                </a:solidFill>
              </a:rPr>
              <a:t>. </a:t>
            </a:r>
            <a:r>
              <a:rPr lang="cs-CZ" sz="1600" b="1" dirty="0">
                <a:solidFill>
                  <a:srgbClr val="FF0000"/>
                </a:solidFill>
              </a:rPr>
              <a:t>cíle)</a:t>
            </a:r>
            <a:endParaRPr lang="en-US" sz="1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02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22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r>
              <a:rPr lang="cs-CZ" dirty="0"/>
              <a:t>6 25 00 účastníci v procesu vzdělávání/odborné přípravy po ukončení své </a:t>
            </a:r>
            <a:r>
              <a:rPr lang="cs-CZ" dirty="0" smtClean="0"/>
              <a:t>účasti  - </a:t>
            </a:r>
            <a:r>
              <a:rPr lang="cs-CZ" dirty="0" smtClean="0">
                <a:solidFill>
                  <a:srgbClr val="FF0000"/>
                </a:solidFill>
              </a:rPr>
              <a:t>žadatel </a:t>
            </a:r>
            <a:r>
              <a:rPr lang="cs-CZ" dirty="0">
                <a:solidFill>
                  <a:srgbClr val="FF0000"/>
                </a:solidFill>
              </a:rPr>
              <a:t>uvede „0</a:t>
            </a:r>
            <a:r>
              <a:rPr lang="cs-CZ" dirty="0" smtClean="0">
                <a:solidFill>
                  <a:srgbClr val="FF0000"/>
                </a:solidFill>
              </a:rPr>
              <a:t>“</a:t>
            </a:r>
            <a:endParaRPr lang="cs-CZ" dirty="0"/>
          </a:p>
          <a:p>
            <a:r>
              <a:rPr lang="cs-CZ" dirty="0"/>
              <a:t> 6 26 00 účastníci, kteří získali kvalifikaci po ukončení své účasti </a:t>
            </a:r>
            <a:r>
              <a:rPr lang="cs-CZ" dirty="0">
                <a:solidFill>
                  <a:srgbClr val="FF0000"/>
                </a:solidFill>
              </a:rPr>
              <a:t>– žadatel uvede „0“</a:t>
            </a:r>
          </a:p>
          <a:p>
            <a:r>
              <a:rPr lang="cs-CZ" dirty="0" smtClean="0"/>
              <a:t>6 28 00 znevýhodnění účastníci, kteří po ukončení své účasti hledají zaměstnání, jsou v procesu </a:t>
            </a:r>
            <a:r>
              <a:rPr lang="cs-CZ" dirty="0"/>
              <a:t>vzdělávání</a:t>
            </a:r>
            <a:r>
              <a:rPr lang="cs-CZ" dirty="0">
                <a:solidFill>
                  <a:srgbClr val="FF0000"/>
                </a:solidFill>
              </a:rPr>
              <a:t>…– žadatel uvede „0</a:t>
            </a:r>
            <a:r>
              <a:rPr lang="cs-CZ" dirty="0" smtClean="0">
                <a:solidFill>
                  <a:srgbClr val="FF0000"/>
                </a:solidFill>
              </a:rPr>
              <a:t>“</a:t>
            </a:r>
          </a:p>
          <a:p>
            <a:r>
              <a:rPr lang="cs-CZ" dirty="0" smtClean="0"/>
              <a:t>8 05 </a:t>
            </a:r>
            <a:r>
              <a:rPr lang="cs-CZ" dirty="0"/>
              <a:t>00 </a:t>
            </a:r>
            <a:r>
              <a:rPr lang="cs-CZ" dirty="0" smtClean="0"/>
              <a:t>Počet napsaných a zveřejněných analytických a strategických dokumentů (vč. evaluačních) - </a:t>
            </a:r>
            <a:r>
              <a:rPr lang="cs-CZ" dirty="0">
                <a:solidFill>
                  <a:srgbClr val="FF0000"/>
                </a:solidFill>
              </a:rPr>
              <a:t>žadatel uvede „0</a:t>
            </a:r>
            <a:r>
              <a:rPr lang="cs-CZ" dirty="0" smtClean="0">
                <a:solidFill>
                  <a:srgbClr val="FF0000"/>
                </a:solidFill>
              </a:rPr>
              <a:t>“</a:t>
            </a:r>
            <a:endParaRPr lang="cs-CZ" dirty="0" smtClean="0"/>
          </a:p>
          <a:p>
            <a:r>
              <a:rPr lang="cs-CZ" dirty="0" smtClean="0"/>
              <a:t>6 73 10 Bývalí účastníci projektů, u nichž intervence formou sociální práce naplnila svůj účel - </a:t>
            </a:r>
            <a:r>
              <a:rPr lang="cs-CZ" dirty="0">
                <a:solidFill>
                  <a:srgbClr val="FF0000"/>
                </a:solidFill>
              </a:rPr>
              <a:t>žadatel uvede „0“</a:t>
            </a:r>
            <a:endParaRPr lang="cs-CZ" dirty="0"/>
          </a:p>
          <a:p>
            <a:endParaRPr lang="cs-CZ" dirty="0"/>
          </a:p>
          <a:p>
            <a:endParaRPr lang="cs-CZ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28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Přílohy výzvy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Příloha č. 1 Čestné prohlášení – Identifikace skutečných majitelů právnické osoby (VZOR)</a:t>
            </a:r>
          </a:p>
          <a:p>
            <a:r>
              <a:rPr lang="cs-CZ" dirty="0">
                <a:solidFill>
                  <a:srgbClr val="002060"/>
                </a:solidFill>
              </a:rPr>
              <a:t>Příloha č. 2 Potvrzení souladu projektu se strategickým plánem sociálního začleňování (VZOR) </a:t>
            </a:r>
          </a:p>
          <a:p>
            <a:r>
              <a:rPr lang="cs-CZ" dirty="0">
                <a:solidFill>
                  <a:srgbClr val="002060"/>
                </a:solidFill>
              </a:rPr>
              <a:t>Příloha č. 3 Popis podporovaných aktivit (doplnění bodu 4.1 výzvy)</a:t>
            </a:r>
          </a:p>
          <a:p>
            <a:r>
              <a:rPr lang="cs-CZ" dirty="0">
                <a:solidFill>
                  <a:srgbClr val="002060"/>
                </a:solidFill>
              </a:rPr>
              <a:t>Příloha č. 4 Podpora sociální služeb na území SVL z OPZ  </a:t>
            </a:r>
          </a:p>
          <a:p>
            <a:r>
              <a:rPr lang="cs-CZ" dirty="0">
                <a:solidFill>
                  <a:srgbClr val="002060"/>
                </a:solidFill>
              </a:rPr>
              <a:t>Příloha č. 5a Údaje o sociální službě (VZOR</a:t>
            </a:r>
            <a:r>
              <a:rPr lang="cs-CZ" dirty="0" smtClean="0">
                <a:solidFill>
                  <a:srgbClr val="002060"/>
                </a:solidFill>
              </a:rPr>
              <a:t>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490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Přílohy výzvy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268760"/>
            <a:ext cx="8064000" cy="4851240"/>
          </a:xfrm>
        </p:spPr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Příloha </a:t>
            </a:r>
            <a:r>
              <a:rPr lang="cs-CZ" dirty="0">
                <a:solidFill>
                  <a:srgbClr val="002060"/>
                </a:solidFill>
              </a:rPr>
              <a:t>č. 6 Přehled sociálních služeb zařazených v obecní síti soc.služeb (VZOR)</a:t>
            </a:r>
          </a:p>
          <a:p>
            <a:r>
              <a:rPr lang="cs-CZ" dirty="0">
                <a:solidFill>
                  <a:srgbClr val="002060"/>
                </a:solidFill>
              </a:rPr>
              <a:t>Příloha č. 7 Vodítka pro předkládání projektů komunitní práce</a:t>
            </a:r>
          </a:p>
          <a:p>
            <a:r>
              <a:rPr lang="cs-CZ" dirty="0">
                <a:solidFill>
                  <a:srgbClr val="002060"/>
                </a:solidFill>
              </a:rPr>
              <a:t>P</a:t>
            </a:r>
            <a:r>
              <a:rPr lang="cs-CZ" dirty="0" smtClean="0">
                <a:solidFill>
                  <a:srgbClr val="002060"/>
                </a:solidFill>
              </a:rPr>
              <a:t>říloha </a:t>
            </a:r>
            <a:r>
              <a:rPr lang="cs-CZ" dirty="0">
                <a:solidFill>
                  <a:srgbClr val="002060"/>
                </a:solidFill>
              </a:rPr>
              <a:t>č. 8 Podnikatelský plán (VZOR)</a:t>
            </a:r>
          </a:p>
          <a:p>
            <a:r>
              <a:rPr lang="cs-CZ" dirty="0">
                <a:solidFill>
                  <a:srgbClr val="002060"/>
                </a:solidFill>
              </a:rPr>
              <a:t>P</a:t>
            </a:r>
            <a:r>
              <a:rPr lang="cs-CZ" dirty="0" smtClean="0">
                <a:solidFill>
                  <a:srgbClr val="002060"/>
                </a:solidFill>
              </a:rPr>
              <a:t>říloha </a:t>
            </a:r>
            <a:r>
              <a:rPr lang="cs-CZ" dirty="0">
                <a:solidFill>
                  <a:srgbClr val="002060"/>
                </a:solidFill>
              </a:rPr>
              <a:t>č. 9 Sada rozpoznávacích znaků sociálního podnikání</a:t>
            </a:r>
          </a:p>
          <a:p>
            <a:r>
              <a:rPr lang="cs-CZ" dirty="0">
                <a:solidFill>
                  <a:srgbClr val="002060"/>
                </a:solidFill>
              </a:rPr>
              <a:t>Příloha č.10 Informace pro žadatele k psaní žádosti a podnikatelského plánu výzva – aktivita sociální podnikání</a:t>
            </a:r>
          </a:p>
          <a:p>
            <a:r>
              <a:rPr lang="cs-CZ" dirty="0">
                <a:solidFill>
                  <a:srgbClr val="002060"/>
                </a:solidFill>
              </a:rPr>
              <a:t>Příloha č. 11 Vzor </a:t>
            </a:r>
            <a:r>
              <a:rPr lang="cs-CZ" dirty="0" smtClean="0">
                <a:solidFill>
                  <a:srgbClr val="002060"/>
                </a:solidFill>
              </a:rPr>
              <a:t>fin. plánu </a:t>
            </a:r>
            <a:r>
              <a:rPr lang="cs-CZ" dirty="0">
                <a:solidFill>
                  <a:srgbClr val="002060"/>
                </a:solidFill>
              </a:rPr>
              <a:t>- aktivita sociální podnikání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887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 podpora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sz="16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Veřejná podpora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Podpora de minimis - pro projekty na sociální podnikání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Veřejná podpora dle Rozhodnutí Komise č.2012/21/EU – služby obecného hospodářského zájmu – platí pro sociální služby hrazené formou vyrovnávací platby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Ostatní aktivity nejsou veřejnou podporou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575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 KP14+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Online aplikace pro vyplnění a podání žádosti o podporu z OPZ – jediná možnost (elektronicky)</a:t>
            </a:r>
          </a:p>
          <a:p>
            <a:r>
              <a:rPr lang="cs-CZ" altLang="cs-CZ" dirty="0"/>
              <a:t>Nutnost registrovat se a mít kvalifikovaný </a:t>
            </a:r>
            <a:r>
              <a:rPr lang="cs-CZ" altLang="cs-CZ" dirty="0">
                <a:solidFill>
                  <a:srgbClr val="FF0000"/>
                </a:solidFill>
              </a:rPr>
              <a:t>elektronický podpis</a:t>
            </a:r>
            <a:r>
              <a:rPr lang="cs-CZ" altLang="cs-CZ" dirty="0"/>
              <a:t>, veškerá komunikace přes IS</a:t>
            </a:r>
          </a:p>
          <a:p>
            <a:r>
              <a:rPr lang="cs-CZ" altLang="cs-CZ" dirty="0"/>
              <a:t>Provozovatel MMR, jednotné prostředí pro všechny operační programy</a:t>
            </a:r>
          </a:p>
          <a:p>
            <a:r>
              <a:rPr lang="cs-CZ" altLang="cs-CZ" dirty="0"/>
              <a:t>Dostupnost celý rok 4:00 – 24:00</a:t>
            </a:r>
          </a:p>
          <a:p>
            <a:r>
              <a:rPr lang="cs-CZ" altLang="cs-CZ" dirty="0"/>
              <a:t>Ostré prostředí </a:t>
            </a:r>
            <a:r>
              <a:rPr lang="cs-CZ" altLang="cs-CZ" dirty="0">
                <a:hlinkClick r:id="rId3"/>
              </a:rPr>
              <a:t>http://mseu.mssf.cz</a:t>
            </a:r>
            <a:endParaRPr lang="cs-CZ" altLang="cs-CZ" dirty="0"/>
          </a:p>
          <a:p>
            <a:r>
              <a:rPr lang="cs-CZ" altLang="cs-CZ" dirty="0"/>
              <a:t>Zkušební prostředí </a:t>
            </a:r>
            <a:r>
              <a:rPr lang="cs-CZ" altLang="cs-CZ" dirty="0">
                <a:hlinkClick r:id="rId4"/>
              </a:rPr>
              <a:t>http://mseu-sandbox.mssf.cz</a:t>
            </a:r>
            <a:endParaRPr lang="cs-CZ" altLang="cs-CZ" dirty="0"/>
          </a:p>
          <a:p>
            <a:pPr marL="0" indent="0">
              <a:buNone/>
            </a:pPr>
            <a:endParaRPr lang="cs-CZ" dirty="0" smtClean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794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 KP14+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4896544"/>
          </a:xfrm>
        </p:spPr>
        <p:txBody>
          <a:bodyPr/>
          <a:lstStyle/>
          <a:p>
            <a:r>
              <a:rPr lang="cs-CZ" altLang="cs-CZ" dirty="0"/>
              <a:t>Pokyny k vyplnění žádosti: </a:t>
            </a:r>
            <a:r>
              <a:rPr lang="cs-CZ" altLang="cs-CZ" dirty="0">
                <a:hlinkClick r:id="rId3"/>
              </a:rPr>
              <a:t>http://www.esfcr.cz/file/9143</a:t>
            </a:r>
            <a:endParaRPr lang="cs-CZ" altLang="cs-CZ" dirty="0"/>
          </a:p>
          <a:p>
            <a:r>
              <a:rPr lang="cs-CZ" altLang="cs-CZ" dirty="0"/>
              <a:t>Edukativní videa: </a:t>
            </a:r>
            <a:br>
              <a:rPr lang="cs-CZ" altLang="cs-CZ" dirty="0"/>
            </a:br>
            <a:r>
              <a:rPr lang="cs-CZ" altLang="cs-CZ" dirty="0">
                <a:hlinkClick r:id="rId4"/>
              </a:rPr>
              <a:t>http://www.strukturalni-fondy.cz/cs/Jak-na-projekt/Elektronicka-zadost/Edukacni-videa</a:t>
            </a:r>
            <a:endParaRPr lang="cs-CZ" altLang="cs-CZ" dirty="0"/>
          </a:p>
          <a:p>
            <a:r>
              <a:rPr lang="cs-CZ" altLang="cs-CZ" dirty="0"/>
              <a:t>Technické problémy </a:t>
            </a:r>
            <a:r>
              <a:rPr lang="cs-CZ" altLang="cs-CZ" dirty="0">
                <a:hlinkClick r:id="rId5"/>
              </a:rPr>
              <a:t>iskp@mpsv.cz</a:t>
            </a:r>
            <a:r>
              <a:rPr lang="cs-CZ" altLang="cs-CZ" dirty="0"/>
              <a:t>: 8:00 – 16:00, reakce do 4 </a:t>
            </a:r>
            <a:r>
              <a:rPr lang="cs-CZ" altLang="cs-CZ" dirty="0" smtClean="0"/>
              <a:t>hodin</a:t>
            </a:r>
            <a:endParaRPr lang="cs-CZ" dirty="0" smtClean="0"/>
          </a:p>
          <a:p>
            <a:r>
              <a:rPr lang="cs-CZ" dirty="0" smtClean="0"/>
              <a:t>Žádost </a:t>
            </a:r>
            <a:r>
              <a:rPr lang="cs-CZ" dirty="0" smtClean="0"/>
              <a:t>je v systému možné vyplňovat až po datu zpřístupnění žádosti, ale finalizovat (posílat do systému dál) je nutné až po datu zahájení příjmu žádosti. </a:t>
            </a:r>
            <a:r>
              <a:rPr lang="cs-CZ" dirty="0" smtClean="0">
                <a:solidFill>
                  <a:srgbClr val="FF0000"/>
                </a:solidFill>
              </a:rPr>
              <a:t>Pokud by byla žádost vyplněna a zaslána v období mezi zpřístupněním a do data zahájení příjmu žádostí, došlo by ke ztrátě žádosti v systému.  </a:t>
            </a:r>
          </a:p>
          <a:p>
            <a:pPr marL="0" indent="0">
              <a:buNone/>
            </a:pPr>
            <a:endParaRPr lang="cs-CZ" dirty="0" smtClean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241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 hodnocení a výběr projektů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f</a:t>
            </a:r>
            <a:r>
              <a:rPr lang="cs-CZ" sz="2800" dirty="0" smtClean="0"/>
              <a:t>áze hodnocení:</a:t>
            </a:r>
          </a:p>
          <a:p>
            <a:pPr lvl="1"/>
            <a:r>
              <a:rPr lang="cs-CZ" sz="2800" dirty="0"/>
              <a:t>h</a:t>
            </a:r>
            <a:r>
              <a:rPr lang="cs-CZ" sz="2800" dirty="0" smtClean="0"/>
              <a:t>odnocení přijatelnosti a formálních náležitostí </a:t>
            </a:r>
          </a:p>
          <a:p>
            <a:pPr lvl="1"/>
            <a:r>
              <a:rPr lang="cs-CZ" sz="2800" dirty="0"/>
              <a:t>v</a:t>
            </a:r>
            <a:r>
              <a:rPr lang="cs-CZ" sz="2800" dirty="0" smtClean="0"/>
              <a:t>ěcné hodnocení – s využitím individuálních hodnotitelů</a:t>
            </a:r>
          </a:p>
          <a:p>
            <a:pPr lvl="1"/>
            <a:r>
              <a:rPr lang="cs-CZ" sz="2800" dirty="0" smtClean="0">
                <a:solidFill>
                  <a:srgbClr val="FF0000"/>
                </a:solidFill>
              </a:rPr>
              <a:t>hodnotící komise </a:t>
            </a:r>
          </a:p>
          <a:p>
            <a:pPr lvl="1"/>
            <a:r>
              <a:rPr lang="cs-CZ" sz="2800" dirty="0"/>
              <a:t>p</a:t>
            </a:r>
            <a:r>
              <a:rPr lang="cs-CZ" sz="2800" dirty="0" smtClean="0"/>
              <a:t>říprava a vydání právního aktu o poskytnutí podpory </a:t>
            </a:r>
            <a:endParaRPr lang="cs-CZ" sz="2800" dirty="0"/>
          </a:p>
          <a:p>
            <a:pPr marL="414000" lvl="1" indent="0">
              <a:buNone/>
            </a:pPr>
            <a:endParaRPr lang="cs-CZ" sz="2800" dirty="0"/>
          </a:p>
          <a:p>
            <a:pPr marL="414000" lvl="1" indent="0">
              <a:buNone/>
            </a:pPr>
            <a:r>
              <a:rPr lang="cs-CZ" sz="2800" dirty="0" smtClean="0"/>
              <a:t>Specifická část pravidel pro žadatele a příjemce – </a:t>
            </a:r>
            <a:r>
              <a:rPr lang="cs-CZ" sz="2800" u="sng" dirty="0" smtClean="0"/>
              <a:t>www.esfcr.cz</a:t>
            </a:r>
          </a:p>
          <a:p>
            <a:pPr marL="414000" lvl="1" indent="0">
              <a:buNone/>
            </a:pPr>
            <a:r>
              <a:rPr lang="cs-CZ" sz="2800" dirty="0" smtClean="0"/>
              <a:t>Příručka </a:t>
            </a:r>
            <a:r>
              <a:rPr lang="cs-CZ" sz="2800" dirty="0"/>
              <a:t>pro hodnotitele – </a:t>
            </a:r>
            <a:r>
              <a:rPr lang="cs-CZ" sz="2800" dirty="0">
                <a:hlinkClick r:id="rId3"/>
              </a:rPr>
              <a:t>www.esfcr.cz</a:t>
            </a:r>
            <a:endParaRPr lang="cs-CZ" sz="2800" dirty="0"/>
          </a:p>
          <a:p>
            <a:pPr marL="414000" lvl="1" indent="0">
              <a:buNone/>
            </a:pPr>
            <a:endParaRPr lang="cs-CZ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744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část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sz="4000" b="1" cap="all" dirty="0"/>
          </a:p>
          <a:p>
            <a:pPr marL="0" indent="0" algn="ctr">
              <a:buNone/>
            </a:pPr>
            <a:r>
              <a:rPr lang="cs-CZ" sz="4000" b="1" cap="all" dirty="0" smtClean="0"/>
              <a:t>Rozpočet projektu</a:t>
            </a:r>
          </a:p>
          <a:p>
            <a:pPr marL="0" indent="0" algn="ctr">
              <a:buNone/>
            </a:pPr>
            <a:r>
              <a:rPr lang="cs-CZ" dirty="0" smtClean="0"/>
              <a:t> </a:t>
            </a:r>
            <a:endParaRPr lang="en-US" sz="3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230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</a:t>
            </a:r>
            <a:r>
              <a:rPr lang="cs-CZ" dirty="0" smtClean="0"/>
              <a:t>ystém </a:t>
            </a:r>
            <a:r>
              <a:rPr lang="cs-CZ" dirty="0"/>
              <a:t>MS2014</a:t>
            </a:r>
            <a:r>
              <a:rPr lang="cs-CZ" dirty="0" smtClean="0"/>
              <a:t>+ - </a:t>
            </a:r>
            <a:r>
              <a:rPr lang="cs-CZ" dirty="0"/>
              <a:t>j</a:t>
            </a:r>
            <a:r>
              <a:rPr lang="cs-CZ" dirty="0" smtClean="0"/>
              <a:t>eho </a:t>
            </a:r>
            <a:r>
              <a:rPr lang="cs-CZ" dirty="0"/>
              <a:t>častá aktualizace a technické problémy, které se musely řešit prostřednictvím Servicedesk, byly hlavní příčinou maximální délky hodnotícího procesu. </a:t>
            </a:r>
          </a:p>
          <a:p>
            <a:r>
              <a:rPr lang="cs-CZ" dirty="0"/>
              <a:t>P</a:t>
            </a:r>
            <a:r>
              <a:rPr lang="cs-CZ" dirty="0" smtClean="0"/>
              <a:t>rojekty </a:t>
            </a:r>
            <a:r>
              <a:rPr lang="cs-CZ" dirty="0"/>
              <a:t>nebyly podávány zavčas nebo průběžně, ale </a:t>
            </a:r>
            <a:r>
              <a:rPr lang="cs-CZ" dirty="0" smtClean="0"/>
              <a:t>nárazově.</a:t>
            </a:r>
          </a:p>
          <a:p>
            <a:r>
              <a:rPr lang="cs-CZ" dirty="0"/>
              <a:t>V</a:t>
            </a:r>
            <a:r>
              <a:rPr lang="cs-CZ" dirty="0" smtClean="0"/>
              <a:t> </a:t>
            </a:r>
            <a:r>
              <a:rPr lang="cs-CZ" dirty="0"/>
              <a:t>počátku nejasná komunikace nositele SPSZ s příslušným krajem/krajským úřadem při podpoře projektů zaměřených na sociální </a:t>
            </a:r>
            <a:r>
              <a:rPr lang="cs-CZ" dirty="0" smtClean="0"/>
              <a:t>služby.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558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ÚČETNICTVÍ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dirty="0" smtClean="0"/>
              <a:t>příjemce je povinen vést účetnictví či daňovou evidenci v souladu s předpisy ČR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dirty="0"/>
              <a:t>p</a:t>
            </a:r>
            <a:r>
              <a:rPr lang="cs-CZ" dirty="0" smtClean="0"/>
              <a:t>říjemce, který nevede účetnictví podle zákona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dirty="0" smtClean="0"/>
              <a:t>      č. 563/1991 Sb., o účetnictví, je povinen vést daňovou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dirty="0"/>
              <a:t> </a:t>
            </a:r>
            <a:r>
              <a:rPr lang="cs-CZ" dirty="0" smtClean="0"/>
              <a:t>     evidenci podle zákona č. 586/1992 Sb., o daních z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dirty="0"/>
              <a:t> </a:t>
            </a:r>
            <a:r>
              <a:rPr lang="cs-CZ" dirty="0" smtClean="0"/>
              <a:t>     příjmů, rozšířenou o dodatečné požadavky uvedené v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dirty="0"/>
              <a:t> </a:t>
            </a:r>
            <a:r>
              <a:rPr lang="cs-CZ" dirty="0" smtClean="0"/>
              <a:t>     právním aktu 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01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Rozpočet projektu - struktura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3645224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cs-CZ" altLang="cs-CZ" dirty="0"/>
              <a:t>Celkové způsobilé náklady projektu = přímé náklady + nepřímé </a:t>
            </a:r>
            <a:r>
              <a:rPr lang="cs-CZ" altLang="cs-CZ" dirty="0" smtClean="0"/>
              <a:t>náklady</a:t>
            </a:r>
            <a:endParaRPr lang="cs-CZ" altLang="cs-CZ" dirty="0"/>
          </a:p>
          <a:p>
            <a:pPr>
              <a:lnSpc>
                <a:spcPct val="80000"/>
              </a:lnSpc>
              <a:defRPr/>
            </a:pPr>
            <a:r>
              <a:rPr lang="cs-CZ" altLang="cs-CZ" b="1" dirty="0"/>
              <a:t>I. Přímé </a:t>
            </a:r>
            <a:r>
              <a:rPr lang="cs-CZ" altLang="cs-CZ" b="1" dirty="0" smtClean="0"/>
              <a:t>náklady</a:t>
            </a:r>
            <a:r>
              <a:rPr lang="cs-CZ" altLang="cs-CZ" dirty="0"/>
              <a:t>		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dirty="0"/>
              <a:t>1. Osobní náklady  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dirty="0"/>
              <a:t>2. Cestovní </a:t>
            </a:r>
            <a:r>
              <a:rPr lang="cs-CZ" altLang="cs-CZ" dirty="0" smtClean="0"/>
              <a:t>náhrady</a:t>
            </a:r>
            <a:endParaRPr lang="cs-CZ" altLang="cs-CZ" dirty="0"/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dirty="0"/>
              <a:t>3</a:t>
            </a:r>
            <a:r>
              <a:rPr lang="cs-CZ" altLang="cs-CZ" dirty="0" smtClean="0"/>
              <a:t>. </a:t>
            </a:r>
            <a:r>
              <a:rPr lang="cs-CZ" altLang="cs-CZ" dirty="0"/>
              <a:t>Zařízení a vybavení  </a:t>
            </a:r>
            <a:r>
              <a:rPr lang="cs-CZ" altLang="cs-CZ" dirty="0" smtClean="0"/>
              <a:t>a spotřební materiál</a:t>
            </a:r>
            <a:endParaRPr lang="cs-CZ" altLang="cs-CZ" dirty="0"/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dirty="0"/>
              <a:t>4</a:t>
            </a:r>
            <a:r>
              <a:rPr lang="cs-CZ" altLang="cs-CZ" dirty="0" smtClean="0"/>
              <a:t>. </a:t>
            </a:r>
            <a:r>
              <a:rPr lang="cs-CZ" altLang="cs-CZ" dirty="0"/>
              <a:t>Nákup služeb 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dirty="0"/>
              <a:t>5</a:t>
            </a:r>
            <a:r>
              <a:rPr lang="cs-CZ" altLang="cs-CZ" dirty="0" smtClean="0"/>
              <a:t>. Drobné stavební </a:t>
            </a:r>
            <a:r>
              <a:rPr lang="cs-CZ" altLang="cs-CZ" dirty="0"/>
              <a:t>úpravy (do 40 tis. Kč)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dirty="0" smtClean="0"/>
              <a:t>6. </a:t>
            </a:r>
            <a:r>
              <a:rPr lang="cs-CZ" altLang="cs-CZ" dirty="0"/>
              <a:t>Přímá podpora CS 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dirty="0"/>
              <a:t>7</a:t>
            </a:r>
            <a:r>
              <a:rPr lang="cs-CZ" altLang="cs-CZ" dirty="0" smtClean="0"/>
              <a:t>. </a:t>
            </a:r>
            <a:r>
              <a:rPr lang="cs-CZ" altLang="cs-CZ" dirty="0"/>
              <a:t>Křížové financování – max. </a:t>
            </a:r>
            <a:r>
              <a:rPr lang="cs-CZ" altLang="cs-CZ" dirty="0" smtClean="0"/>
              <a:t>15% </a:t>
            </a:r>
          </a:p>
          <a:p>
            <a:pPr marL="666000" lvl="2" indent="0">
              <a:lnSpc>
                <a:spcPct val="80000"/>
              </a:lnSpc>
              <a:buNone/>
              <a:defRPr/>
            </a:pPr>
            <a:endParaRPr lang="cs-CZ" altLang="cs-CZ" dirty="0" smtClean="0"/>
          </a:p>
          <a:p>
            <a:r>
              <a:rPr lang="cs-CZ" b="1" dirty="0" smtClean="0"/>
              <a:t>II. Nepřímé náklady </a:t>
            </a:r>
            <a:endParaRPr lang="en-US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243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Osobní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v"/>
              <a:defRPr/>
            </a:pPr>
            <a:r>
              <a:rPr lang="cs-CZ" altLang="cs-CZ" sz="2400" dirty="0"/>
              <a:t>r</a:t>
            </a:r>
            <a:r>
              <a:rPr lang="cs-CZ" altLang="cs-CZ" sz="2400" dirty="0" smtClean="0"/>
              <a:t>ealizační tým projektu – např. manažer podniku, psycholog, vedoucího CS, psychosociální pracovník</a:t>
            </a:r>
          </a:p>
          <a:p>
            <a:pPr lvl="1">
              <a:buFont typeface="Courier New" panose="02070309020205020404" pitchFamily="49" charset="0"/>
              <a:buChar char="o"/>
              <a:defRPr/>
            </a:pPr>
            <a:endParaRPr lang="cs-CZ" altLang="cs-CZ" sz="2400" dirty="0" smtClean="0"/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cs-CZ" altLang="cs-CZ" sz="2400" dirty="0" smtClean="0">
                <a:solidFill>
                  <a:srgbClr val="FF0000"/>
                </a:solidFill>
              </a:rPr>
              <a:t>obvyklé ceny a mzdy – </a:t>
            </a:r>
            <a:r>
              <a:rPr lang="cs-CZ" altLang="cs-CZ" sz="2400" dirty="0" smtClean="0">
                <a:solidFill>
                  <a:srgbClr val="FF0000"/>
                </a:solidFill>
                <a:hlinkClick r:id="rId3"/>
              </a:rPr>
              <a:t>www.esfcr.cz</a:t>
            </a:r>
            <a:endParaRPr lang="cs-CZ" altLang="cs-CZ" sz="2400" dirty="0" smtClean="0">
              <a:solidFill>
                <a:srgbClr val="FF0000"/>
              </a:solidFill>
            </a:endParaRPr>
          </a:p>
          <a:p>
            <a:pPr lvl="1">
              <a:buFont typeface="Courier New" panose="02070309020205020404" pitchFamily="49" charset="0"/>
              <a:buChar char="o"/>
              <a:defRPr/>
            </a:pPr>
            <a:endParaRPr lang="cs-CZ" sz="2400" dirty="0"/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cs-CZ" sz="2400" dirty="0" smtClean="0"/>
              <a:t>úvazek </a:t>
            </a:r>
            <a:r>
              <a:rPr lang="cs-CZ" sz="2400" dirty="0"/>
              <a:t>osoby, u které je odměňování i jen částečně hrazeno z prostředků projektu OPZ, může být maximálně 1,0 dohromady u všech subjektů (příjemce a partneři </a:t>
            </a:r>
            <a:r>
              <a:rPr lang="cs-CZ" altLang="cs-CZ" sz="2400" dirty="0" smtClean="0"/>
              <a:t> </a:t>
            </a:r>
            <a:r>
              <a:rPr lang="cs-CZ" sz="2400" dirty="0"/>
              <a:t>zapojených do daného projektu (tj. součet veškerých úvazků zaměstnance u zaměstnavatele/ů včetně případných DPP a DPČ nesmí překročit jeden pracovní úvazek), a to po celou dobu zapojení daného pracovníka do realizace projektu </a:t>
            </a:r>
            <a:r>
              <a:rPr lang="cs-CZ" sz="2400" dirty="0" smtClean="0"/>
              <a:t>OPZ</a:t>
            </a:r>
            <a:endParaRPr lang="cs-CZ" altLang="cs-CZ" sz="2400" dirty="0" smtClean="0"/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cs-CZ" altLang="cs-CZ" sz="24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155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Cestovní náhrady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cs-CZ" altLang="cs-CZ" dirty="0"/>
          </a:p>
          <a:p>
            <a:pPr>
              <a:lnSpc>
                <a:spcPct val="80000"/>
              </a:lnSpc>
            </a:pPr>
            <a:r>
              <a:rPr lang="cs-CZ" altLang="cs-CZ" sz="2800" dirty="0" smtClean="0"/>
              <a:t>zahraniční </a:t>
            </a:r>
            <a:r>
              <a:rPr lang="cs-CZ" altLang="cs-CZ" sz="2800" dirty="0"/>
              <a:t>služební </a:t>
            </a:r>
            <a:r>
              <a:rPr lang="cs-CZ" altLang="cs-CZ" sz="2800" dirty="0" smtClean="0"/>
              <a:t>cesty  (</a:t>
            </a:r>
            <a:r>
              <a:rPr lang="cs-CZ" altLang="cs-CZ" sz="2800" dirty="0"/>
              <a:t>vyhláška MF</a:t>
            </a:r>
            <a:r>
              <a:rPr lang="cs-CZ" altLang="cs-CZ" sz="2800" dirty="0" smtClean="0"/>
              <a:t>) patří do přímých nákladů. </a:t>
            </a:r>
            <a:endParaRPr lang="cs-CZ" altLang="cs-CZ" sz="2800" dirty="0"/>
          </a:p>
          <a:p>
            <a:pPr marL="0" indent="0">
              <a:lnSpc>
                <a:spcPct val="80000"/>
              </a:lnSpc>
              <a:buNone/>
            </a:pP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dirty="0" smtClean="0"/>
              <a:t>Cestovní náhrady zahraničních expertů  </a:t>
            </a:r>
            <a:r>
              <a:rPr lang="cs-CZ" altLang="cs-CZ" sz="2800" dirty="0"/>
              <a:t>(per diems</a:t>
            </a:r>
            <a:r>
              <a:rPr lang="cs-CZ" altLang="cs-CZ" sz="2800" dirty="0" smtClean="0"/>
              <a:t>) do ČR, patří do přímých nákladů. </a:t>
            </a:r>
            <a:endParaRPr lang="cs-CZ" altLang="cs-CZ" sz="2800" dirty="0"/>
          </a:p>
          <a:p>
            <a:pPr>
              <a:lnSpc>
                <a:spcPct val="80000"/>
              </a:lnSpc>
            </a:pPr>
            <a:endParaRPr lang="cs-CZ" altLang="cs-CZ" dirty="0" smtClean="0"/>
          </a:p>
          <a:p>
            <a:pPr>
              <a:lnSpc>
                <a:spcPct val="80000"/>
              </a:lnSpc>
            </a:pPr>
            <a:endParaRPr lang="cs-CZ" alt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046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 Zařízení a vybavení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896" cy="4608512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cs-CZ" altLang="cs-CZ" b="1" dirty="0" smtClean="0"/>
              <a:t>investiční výdaje </a:t>
            </a:r>
            <a:r>
              <a:rPr lang="cs-CZ" altLang="cs-CZ" dirty="0" smtClean="0"/>
              <a:t>- odpisovaný </a:t>
            </a:r>
            <a:r>
              <a:rPr lang="cs-CZ" altLang="cs-CZ" dirty="0"/>
              <a:t>hmotný majetek (pořizovací hodnota </a:t>
            </a:r>
            <a:r>
              <a:rPr lang="cs-CZ" altLang="cs-CZ" dirty="0" smtClean="0"/>
              <a:t>vyšší </a:t>
            </a:r>
            <a:r>
              <a:rPr lang="cs-CZ" altLang="cs-CZ" dirty="0"/>
              <a:t>než 40 tis</a:t>
            </a:r>
            <a:r>
              <a:rPr lang="cs-CZ" altLang="cs-CZ" dirty="0" smtClean="0"/>
              <a:t>. Kč</a:t>
            </a:r>
            <a:r>
              <a:rPr lang="cs-CZ" altLang="cs-CZ" dirty="0"/>
              <a:t>) a nehmotný majetek (pořizovací cena </a:t>
            </a:r>
            <a:r>
              <a:rPr lang="cs-CZ" altLang="cs-CZ" dirty="0" smtClean="0"/>
              <a:t>vyšší než </a:t>
            </a:r>
            <a:r>
              <a:rPr lang="cs-CZ" altLang="cs-CZ" dirty="0"/>
              <a:t>60 tis. Kč</a:t>
            </a:r>
            <a:r>
              <a:rPr lang="cs-CZ" altLang="cs-CZ" dirty="0" smtClean="0"/>
              <a:t>)</a:t>
            </a:r>
          </a:p>
          <a:p>
            <a:pPr>
              <a:lnSpc>
                <a:spcPct val="80000"/>
              </a:lnSpc>
              <a:defRPr/>
            </a:pPr>
            <a:endParaRPr lang="cs-CZ" altLang="cs-CZ" dirty="0"/>
          </a:p>
          <a:p>
            <a:pPr>
              <a:lnSpc>
                <a:spcPct val="80000"/>
              </a:lnSpc>
              <a:defRPr/>
            </a:pPr>
            <a:r>
              <a:rPr lang="cs-CZ" altLang="cs-CZ" b="1" dirty="0"/>
              <a:t>n</a:t>
            </a:r>
            <a:r>
              <a:rPr lang="cs-CZ" altLang="cs-CZ" b="1" dirty="0" smtClean="0"/>
              <a:t>einvestiční výdaje </a:t>
            </a:r>
            <a:r>
              <a:rPr lang="cs-CZ" altLang="cs-CZ" dirty="0" smtClean="0"/>
              <a:t>– neodpisovaný </a:t>
            </a:r>
            <a:r>
              <a:rPr lang="cs-CZ" altLang="cs-CZ" dirty="0"/>
              <a:t>hmotný pořizovací hodnota </a:t>
            </a:r>
            <a:r>
              <a:rPr lang="cs-CZ" altLang="cs-CZ" dirty="0" smtClean="0"/>
              <a:t>nižší než </a:t>
            </a:r>
            <a:r>
              <a:rPr lang="cs-CZ" altLang="cs-CZ" dirty="0"/>
              <a:t>40 tis</a:t>
            </a:r>
            <a:r>
              <a:rPr lang="cs-CZ" altLang="cs-CZ" dirty="0" smtClean="0"/>
              <a:t>. Kč</a:t>
            </a:r>
            <a:r>
              <a:rPr lang="cs-CZ" altLang="cs-CZ" dirty="0"/>
              <a:t>) a nehmotný majetek (pořizovací </a:t>
            </a:r>
            <a:r>
              <a:rPr lang="cs-CZ" altLang="cs-CZ" dirty="0" smtClean="0"/>
              <a:t>cena nižší než </a:t>
            </a:r>
            <a:r>
              <a:rPr lang="cs-CZ" altLang="cs-CZ" dirty="0"/>
              <a:t>60 tis. Kč)</a:t>
            </a:r>
          </a:p>
          <a:p>
            <a:pPr>
              <a:lnSpc>
                <a:spcPct val="80000"/>
              </a:lnSpc>
              <a:defRPr/>
            </a:pPr>
            <a:endParaRPr lang="cs-CZ" altLang="cs-CZ" dirty="0"/>
          </a:p>
          <a:p>
            <a:pPr>
              <a:lnSpc>
                <a:spcPct val="80000"/>
              </a:lnSpc>
              <a:defRPr/>
            </a:pPr>
            <a:r>
              <a:rPr lang="cs-CZ" altLang="cs-CZ" dirty="0" smtClean="0"/>
              <a:t>u </a:t>
            </a:r>
            <a:r>
              <a:rPr lang="cs-CZ" altLang="cs-CZ" dirty="0"/>
              <a:t>nákupu vybavení pro realizační tým např.  PC, lze do nákladu  uvést pouze 1 ks na 1 úvazek, pokud je úvazek nižší, lze uplatnit pouze část pořizovací ceny, vztahující se k danému úvazku ( 1 úvazek = cena 1 PC, 0,3 úvazek = 0,3 ceny PC</a:t>
            </a:r>
            <a:r>
              <a:rPr lang="cs-CZ" altLang="cs-CZ" dirty="0" smtClean="0"/>
              <a:t>)</a:t>
            </a:r>
            <a:endParaRPr lang="cs-CZ" altLang="cs-CZ" dirty="0"/>
          </a:p>
          <a:p>
            <a:pPr>
              <a:lnSpc>
                <a:spcPct val="80000"/>
              </a:lnSpc>
              <a:defRPr/>
            </a:pPr>
            <a:endParaRPr lang="cs-CZ" altLang="cs-CZ" dirty="0"/>
          </a:p>
          <a:p>
            <a:pPr>
              <a:lnSpc>
                <a:spcPct val="80000"/>
              </a:lnSpc>
              <a:defRPr/>
            </a:pPr>
            <a:endParaRPr lang="cs-CZ" altLang="cs-CZ" dirty="0"/>
          </a:p>
          <a:p>
            <a:pPr>
              <a:lnSpc>
                <a:spcPct val="80000"/>
              </a:lnSpc>
              <a:defRPr/>
            </a:pPr>
            <a:endParaRPr lang="cs-CZ" alt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56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</a:t>
            </a:r>
            <a:r>
              <a:rPr lang="cs-CZ" dirty="0" smtClean="0"/>
              <a:t>. Nákup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800" dirty="0" smtClean="0"/>
              <a:t>Dodání služby musí být nezbytné k realizaci projektu a musí vytvářet novou hodnotu, např.</a:t>
            </a:r>
          </a:p>
          <a:p>
            <a:pPr marL="285750" indent="-285750">
              <a:buFontTx/>
              <a:buChar char="•"/>
            </a:pPr>
            <a:endParaRPr lang="cs-CZ" altLang="cs-CZ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800" dirty="0"/>
              <a:t>š</a:t>
            </a:r>
            <a:r>
              <a:rPr lang="cs-CZ" altLang="cs-CZ" sz="2800" dirty="0" smtClean="0"/>
              <a:t>kolení, kurzy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800" dirty="0"/>
              <a:t>l</a:t>
            </a:r>
            <a:r>
              <a:rPr lang="cs-CZ" altLang="cs-CZ" sz="2800" dirty="0" smtClean="0"/>
              <a:t>ektorské služby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800" dirty="0" smtClean="0"/>
              <a:t>analýzy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800" dirty="0" smtClean="0"/>
              <a:t>poradenství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800" dirty="0"/>
              <a:t>p</a:t>
            </a:r>
            <a:r>
              <a:rPr lang="cs-CZ" altLang="cs-CZ" sz="2800" dirty="0" smtClean="0"/>
              <a:t>ronájem prostor pro práci s cílovou skupinou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942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Drobné Stavební úpravy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cena </a:t>
            </a:r>
            <a:r>
              <a:rPr lang="cs-CZ" sz="2800" dirty="0"/>
              <a:t>všech dokončených stavebních úprav v jednom zdaňovacím období nepřesáhne v úhrnu 40.000 Kč na každou jednotlivou účetní položku </a:t>
            </a:r>
            <a:r>
              <a:rPr lang="cs-CZ" sz="2800" dirty="0" smtClean="0"/>
              <a:t>majetku</a:t>
            </a:r>
          </a:p>
          <a:p>
            <a:endParaRPr lang="cs-CZ" sz="2800" dirty="0" smtClean="0"/>
          </a:p>
          <a:p>
            <a:r>
              <a:rPr lang="cs-CZ" sz="2800" dirty="0" smtClean="0"/>
              <a:t>např</a:t>
            </a:r>
            <a:r>
              <a:rPr lang="cs-CZ" sz="2800" dirty="0"/>
              <a:t>. </a:t>
            </a:r>
            <a:r>
              <a:rPr lang="cs-CZ" sz="2800" dirty="0" smtClean="0"/>
              <a:t>úprava </a:t>
            </a:r>
            <a:r>
              <a:rPr lang="cs-CZ" sz="2800" dirty="0"/>
              <a:t>pracovního </a:t>
            </a:r>
            <a:r>
              <a:rPr lang="cs-CZ" sz="2800" dirty="0" smtClean="0"/>
              <a:t>místa, které </a:t>
            </a:r>
            <a:r>
              <a:rPr lang="cs-CZ" sz="2800" dirty="0"/>
              <a:t>usnadní přístup osobám zdravotně postiženým</a:t>
            </a:r>
            <a:endParaRPr lang="cs-CZ" altLang="cs-CZ" sz="2800" dirty="0"/>
          </a:p>
          <a:p>
            <a:endParaRPr lang="cs-CZ" alt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393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</a:t>
            </a:r>
            <a:r>
              <a:rPr lang="cs-CZ" dirty="0" smtClean="0"/>
              <a:t>. Přímá podpora pro cílovou skupinu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  <a:defRPr/>
            </a:pPr>
            <a:r>
              <a:rPr lang="cs-CZ" sz="2800" dirty="0"/>
              <a:t>m</a:t>
            </a:r>
            <a:r>
              <a:rPr lang="cs-CZ" sz="2800" dirty="0" smtClean="0"/>
              <a:t>zdy </a:t>
            </a:r>
            <a:r>
              <a:rPr lang="cs-CZ" sz="2800" dirty="0"/>
              <a:t>zaměstnanců z cílové skupiny </a:t>
            </a:r>
            <a:endParaRPr lang="cs-CZ" sz="2800" dirty="0" smtClean="0"/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cs-CZ" sz="2800" dirty="0"/>
              <a:t>j</a:t>
            </a:r>
            <a:r>
              <a:rPr lang="cs-CZ" sz="2800" dirty="0" smtClean="0"/>
              <a:t>en pracovní smlouva nebo DPČ (DPP ne)</a:t>
            </a:r>
          </a:p>
          <a:p>
            <a:pPr marL="0" indent="0">
              <a:buNone/>
              <a:defRPr/>
            </a:pPr>
            <a:endParaRPr lang="cs-CZ" sz="2800" dirty="0" smtClean="0"/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cs-CZ" sz="2800" dirty="0"/>
              <a:t>c</a:t>
            </a:r>
            <a:r>
              <a:rPr lang="cs-CZ" sz="2800" dirty="0" smtClean="0"/>
              <a:t>estovné</a:t>
            </a:r>
            <a:r>
              <a:rPr lang="cs-CZ" sz="2800" dirty="0"/>
              <a:t>, </a:t>
            </a:r>
            <a:r>
              <a:rPr lang="cs-CZ" sz="2800" dirty="0" smtClean="0"/>
              <a:t>ubytování při služebních cestách pro CS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endParaRPr lang="cs-CZ" sz="2800" dirty="0" smtClean="0"/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cs-CZ" sz="2800" dirty="0" smtClean="0"/>
              <a:t>jiné </a:t>
            </a:r>
            <a:r>
              <a:rPr lang="cs-CZ" sz="2800" dirty="0"/>
              <a:t>nezbytné náklady pro CS pro realizování jejich aktivit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44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7. Křížové financování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064000" cy="4320000"/>
          </a:xfrm>
        </p:spPr>
        <p:txBody>
          <a:bodyPr/>
          <a:lstStyle/>
          <a:p>
            <a:pPr marL="414000" lvl="1" indent="0">
              <a:buNone/>
            </a:pPr>
            <a:endParaRPr lang="cs-CZ" altLang="cs-CZ" sz="24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800" dirty="0" smtClean="0"/>
              <a:t>stavební úpravy (technické zhodnocení) nad 40 000 Kč/položka</a:t>
            </a:r>
          </a:p>
          <a:p>
            <a:pPr lvl="1">
              <a:buFont typeface="Arial" charset="0"/>
              <a:buChar char="•"/>
            </a:pPr>
            <a:endParaRPr lang="cs-CZ" altLang="cs-CZ" sz="2800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800" dirty="0" smtClean="0"/>
              <a:t>usnadnění přístupu a pohybu osobám se ZP nebo úpravy pracovních prostor pro ZP</a:t>
            </a:r>
          </a:p>
          <a:p>
            <a:pPr marL="414000" lvl="1" indent="0">
              <a:buNone/>
            </a:pPr>
            <a:r>
              <a:rPr lang="cs-CZ" altLang="cs-CZ" sz="2800" dirty="0" smtClean="0"/>
              <a:t>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800" dirty="0" smtClean="0"/>
              <a:t>max. 15 % celkových přímých způsobilých nákladů</a:t>
            </a:r>
          </a:p>
          <a:p>
            <a:pPr lvl="1">
              <a:buFont typeface="Arial" charset="0"/>
              <a:buChar char="•"/>
            </a:pPr>
            <a:endParaRPr lang="cs-CZ" altLang="cs-CZ" sz="2800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800" dirty="0" smtClean="0"/>
              <a:t>není umožněn nákup budov, bytů, pouze technické zhodnocení infrastruktury</a:t>
            </a:r>
          </a:p>
          <a:p>
            <a:pPr lvl="1">
              <a:buFont typeface="Arial" charset="0"/>
              <a:buChar char="•"/>
            </a:pP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427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II. Nepřímé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824536"/>
          </a:xfrm>
        </p:spPr>
        <p:txBody>
          <a:bodyPr/>
          <a:lstStyle/>
          <a:p>
            <a:r>
              <a:rPr lang="cs-CZ" altLang="cs-CZ" dirty="0" smtClean="0"/>
              <a:t>25% (20 %) přímých způsobilých nákladů projektu </a:t>
            </a:r>
          </a:p>
          <a:p>
            <a:r>
              <a:rPr lang="cs-CZ" dirty="0"/>
              <a:t>a</a:t>
            </a:r>
            <a:r>
              <a:rPr lang="cs-CZ" dirty="0" smtClean="0"/>
              <a:t>dministrativa</a:t>
            </a:r>
            <a:r>
              <a:rPr lang="cs-CZ" dirty="0"/>
              <a:t>, řízení projektu (včetně finančního), účetnictví, personalistika komunikační a informační opatření</a:t>
            </a:r>
            <a:r>
              <a:rPr lang="cs-CZ" dirty="0" smtClean="0"/>
              <a:t>, </a:t>
            </a:r>
            <a:r>
              <a:rPr lang="cs-CZ" dirty="0"/>
              <a:t>občerstvení a stravování a podpůrné procesy pro provoz projektu </a:t>
            </a:r>
            <a:endParaRPr lang="cs-CZ" dirty="0" smtClean="0"/>
          </a:p>
          <a:p>
            <a:r>
              <a:rPr lang="cs-CZ" dirty="0"/>
              <a:t>c</a:t>
            </a:r>
            <a:r>
              <a:rPr lang="cs-CZ" dirty="0" smtClean="0"/>
              <a:t>estovní </a:t>
            </a:r>
            <a:r>
              <a:rPr lang="cs-CZ" dirty="0"/>
              <a:t>náhrady spojené s pracovními cestami realizačního týmu </a:t>
            </a:r>
            <a:endParaRPr lang="cs-CZ" dirty="0" smtClean="0"/>
          </a:p>
          <a:p>
            <a:r>
              <a:rPr lang="cs-CZ" dirty="0"/>
              <a:t>s</a:t>
            </a:r>
            <a:r>
              <a:rPr lang="cs-CZ" dirty="0" smtClean="0"/>
              <a:t>potřební </a:t>
            </a:r>
            <a:r>
              <a:rPr lang="cs-CZ" dirty="0"/>
              <a:t>materiál, zařízení a vybavení </a:t>
            </a:r>
            <a:r>
              <a:rPr lang="cs-CZ" dirty="0" smtClean="0"/>
              <a:t>(papír, tonery…)</a:t>
            </a:r>
          </a:p>
          <a:p>
            <a:r>
              <a:rPr lang="cs-CZ" dirty="0"/>
              <a:t>p</a:t>
            </a:r>
            <a:r>
              <a:rPr lang="cs-CZ" dirty="0" smtClean="0"/>
              <a:t>rostory </a:t>
            </a:r>
            <a:r>
              <a:rPr lang="cs-CZ" dirty="0"/>
              <a:t>pro realizaci </a:t>
            </a:r>
            <a:r>
              <a:rPr lang="cs-CZ" dirty="0" smtClean="0"/>
              <a:t>projektu (nájemné, vodné, stočné, energie..) </a:t>
            </a:r>
          </a:p>
          <a:p>
            <a:r>
              <a:rPr lang="cs-CZ" dirty="0"/>
              <a:t>o</a:t>
            </a:r>
            <a:r>
              <a:rPr lang="cs-CZ" dirty="0" smtClean="0"/>
              <a:t>statní </a:t>
            </a:r>
            <a:r>
              <a:rPr lang="cs-CZ" dirty="0"/>
              <a:t>provozní výdaje </a:t>
            </a:r>
            <a:r>
              <a:rPr lang="cs-CZ" dirty="0" smtClean="0"/>
              <a:t>(internet, poštovné, telefon…)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656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Výzva  </a:t>
            </a:r>
            <a:r>
              <a:rPr lang="cs-CZ" altLang="cs-CZ" dirty="0"/>
              <a:t>č. 03_16_052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133038"/>
              </p:ext>
            </p:extLst>
          </p:nvPr>
        </p:nvGraphicFramePr>
        <p:xfrm>
          <a:off x="467544" y="1484784"/>
          <a:ext cx="8424936" cy="4547699"/>
        </p:xfrm>
        <a:graphic>
          <a:graphicData uri="http://schemas.openxmlformats.org/drawingml/2006/table">
            <a:tbl>
              <a:tblPr firstRow="1" firstCol="1" bandRow="1"/>
              <a:tblGrid>
                <a:gridCol w="4581983"/>
                <a:gridCol w="3842953"/>
              </a:tblGrid>
              <a:tr h="487797">
                <a:tc>
                  <a:txBody>
                    <a:bodyPr/>
                    <a:lstStyle/>
                    <a:p>
                      <a:pPr marL="36195" marR="36195" lvl="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>
                          <a:solidFill>
                            <a:schemeClr val="bg2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Datum vyhlášení výzvy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5199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lvl="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>
                          <a:solidFill>
                            <a:schemeClr val="bg2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16. 1. 2017</a:t>
                      </a:r>
                      <a:endParaRPr lang="cs-CZ" sz="1600" b="1" dirty="0">
                        <a:solidFill>
                          <a:schemeClr val="bg2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5199"/>
                    </a:solidFill>
                  </a:tcPr>
                </a:tc>
              </a:tr>
              <a:tr h="736339">
                <a:tc>
                  <a:txBody>
                    <a:bodyPr/>
                    <a:lstStyle/>
                    <a:p>
                      <a:pPr marL="36195" marR="36195" lvl="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>
                          <a:solidFill>
                            <a:schemeClr val="bg2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Datum zpřístupnění žádosti o podporu </a:t>
                      </a:r>
                      <a:endParaRPr lang="cs-CZ" sz="1600" b="1" dirty="0" smtClean="0">
                        <a:solidFill>
                          <a:schemeClr val="bg2"/>
                        </a:solidFill>
                        <a:effectLst/>
                        <a:latin typeface="Arial"/>
                        <a:ea typeface="Arial"/>
                        <a:cs typeface="Arial"/>
                      </a:endParaRPr>
                    </a:p>
                    <a:p>
                      <a:pPr marL="36195" marR="36195" lvl="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 smtClean="0">
                          <a:solidFill>
                            <a:schemeClr val="bg2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v </a:t>
                      </a:r>
                      <a:r>
                        <a:rPr lang="cs-CZ" sz="1600" b="1" dirty="0">
                          <a:solidFill>
                            <a:schemeClr val="bg2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monitorovacím systému MS2014+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5199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lvl="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>
                          <a:solidFill>
                            <a:schemeClr val="bg2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1. 3. 2017</a:t>
                      </a:r>
                      <a:endParaRPr lang="cs-CZ" sz="1600" b="1" dirty="0">
                        <a:solidFill>
                          <a:schemeClr val="bg2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5199"/>
                    </a:solidFill>
                  </a:tcPr>
                </a:tc>
              </a:tr>
              <a:tr h="487797">
                <a:tc>
                  <a:txBody>
                    <a:bodyPr/>
                    <a:lstStyle/>
                    <a:p>
                      <a:pPr marL="36195" marR="36195" lvl="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>
                          <a:solidFill>
                            <a:schemeClr val="bg2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Datum zahájení příjmu žádostí o podporu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5199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lvl="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>
                          <a:solidFill>
                            <a:schemeClr val="bg2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1.3. 2017, 4:00 hod.</a:t>
                      </a:r>
                      <a:endParaRPr lang="cs-CZ" sz="1600" b="1" dirty="0">
                        <a:solidFill>
                          <a:schemeClr val="bg2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5199"/>
                    </a:solidFill>
                  </a:tcPr>
                </a:tc>
              </a:tr>
              <a:tr h="487797">
                <a:tc>
                  <a:txBody>
                    <a:bodyPr/>
                    <a:lstStyle/>
                    <a:p>
                      <a:pPr marL="36195" marR="36195" lvl="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>
                          <a:solidFill>
                            <a:schemeClr val="bg2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Datum ukončení příjmu žádostí o podporu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5199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lvl="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>
                          <a:solidFill>
                            <a:schemeClr val="bg2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29. 6. 2018 do 12:00 hod.</a:t>
                      </a:r>
                      <a:endParaRPr lang="cs-CZ" sz="1600" b="1" dirty="0">
                        <a:solidFill>
                          <a:schemeClr val="bg2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5199"/>
                    </a:solidFill>
                  </a:tcPr>
                </a:tc>
              </a:tr>
              <a:tr h="1089411">
                <a:tc>
                  <a:txBody>
                    <a:bodyPr/>
                    <a:lstStyle/>
                    <a:p>
                      <a:pPr marL="36195" marR="36195" lvl="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>
                          <a:solidFill>
                            <a:schemeClr val="bg2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Maximální délka, na kterou je </a:t>
                      </a:r>
                      <a:endParaRPr lang="cs-CZ" sz="1600" b="1" dirty="0" smtClean="0">
                        <a:solidFill>
                          <a:schemeClr val="bg2"/>
                        </a:solidFill>
                        <a:effectLst/>
                        <a:latin typeface="Arial"/>
                        <a:ea typeface="Arial"/>
                        <a:cs typeface="Arial"/>
                      </a:endParaRPr>
                    </a:p>
                    <a:p>
                      <a:pPr marL="36195" marR="36195" lvl="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 smtClean="0">
                          <a:solidFill>
                            <a:schemeClr val="bg2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žadatel </a:t>
                      </a:r>
                      <a:r>
                        <a:rPr lang="cs-CZ" sz="1600" b="1" dirty="0">
                          <a:solidFill>
                            <a:schemeClr val="bg2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oprávněn projekt naplánovat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5199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lvl="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>
                          <a:solidFill>
                            <a:schemeClr val="bg2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36 měsíců</a:t>
                      </a:r>
                      <a:endParaRPr lang="cs-CZ" sz="1600" b="1" dirty="0">
                        <a:solidFill>
                          <a:schemeClr val="bg2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  <a:p>
                      <a:pPr marL="36195" marR="36195" lvl="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>
                          <a:solidFill>
                            <a:schemeClr val="bg2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24 měsíců – pouze u projektů </a:t>
                      </a:r>
                      <a:endParaRPr lang="cs-CZ" sz="1600" b="1" dirty="0" smtClean="0">
                        <a:solidFill>
                          <a:schemeClr val="bg2"/>
                        </a:solidFill>
                        <a:effectLst/>
                        <a:latin typeface="Arial"/>
                        <a:ea typeface="Arial"/>
                        <a:cs typeface="Arial"/>
                      </a:endParaRPr>
                    </a:p>
                    <a:p>
                      <a:pPr marL="36195" marR="36195" lvl="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 smtClean="0">
                          <a:solidFill>
                            <a:schemeClr val="bg2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na </a:t>
                      </a:r>
                      <a:r>
                        <a:rPr lang="cs-CZ" sz="1600" b="1" dirty="0">
                          <a:solidFill>
                            <a:schemeClr val="bg2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sociální podnikání (aktivita 11) </a:t>
                      </a:r>
                      <a:endParaRPr lang="cs-CZ" sz="1600" b="1" dirty="0">
                        <a:solidFill>
                          <a:schemeClr val="bg2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5199"/>
                    </a:solidFill>
                  </a:tcPr>
                </a:tc>
              </a:tr>
              <a:tr h="720078">
                <a:tc>
                  <a:txBody>
                    <a:bodyPr/>
                    <a:lstStyle/>
                    <a:p>
                      <a:pPr marL="36195" marR="36195" lvl="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>
                          <a:solidFill>
                            <a:schemeClr val="bg2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Nejzazší datum pro ukončení fyzické </a:t>
                      </a:r>
                      <a:endParaRPr lang="cs-CZ" sz="1600" b="1" dirty="0" smtClean="0">
                        <a:solidFill>
                          <a:schemeClr val="bg2"/>
                        </a:solidFill>
                        <a:effectLst/>
                        <a:latin typeface="Arial"/>
                        <a:ea typeface="Arial"/>
                        <a:cs typeface="Arial"/>
                      </a:endParaRPr>
                    </a:p>
                    <a:p>
                      <a:pPr marL="36195" marR="36195" lvl="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 smtClean="0">
                          <a:solidFill>
                            <a:schemeClr val="bg2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realizace projektu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5199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lvl="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>
                          <a:solidFill>
                            <a:schemeClr val="bg2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30. 6. 2022 </a:t>
                      </a:r>
                      <a:endParaRPr lang="cs-CZ" sz="1600" b="1" dirty="0">
                        <a:solidFill>
                          <a:schemeClr val="bg2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5199"/>
                    </a:solidFill>
                  </a:tcPr>
                </a:tc>
              </a:tr>
              <a:tr h="392558">
                <a:tc>
                  <a:txBody>
                    <a:bodyPr/>
                    <a:lstStyle/>
                    <a:p>
                      <a:pPr marL="36195" marR="36195" lvl="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Finanční alokace výzvy </a:t>
                      </a:r>
                      <a:endParaRPr lang="cs-CZ" sz="1600" b="1" dirty="0">
                        <a:solidFill>
                          <a:schemeClr val="bg2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5199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b="1" dirty="0" smtClean="0">
                        <a:solidFill>
                          <a:schemeClr val="bg2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  <a:p>
                      <a:pPr marL="36195" marR="36195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800 000 000,- Kč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5199"/>
                    </a:solidFill>
                  </a:tcPr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335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Povinnosti příjemce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r>
              <a:rPr lang="cs-CZ" altLang="cs-CZ" dirty="0" smtClean="0"/>
              <a:t>Povinnost příjemce – ex-ante kontrola u veřejných zakázek nad 400 tisíc Kč</a:t>
            </a:r>
          </a:p>
          <a:p>
            <a:r>
              <a:rPr lang="cs-CZ" altLang="cs-CZ" dirty="0" smtClean="0"/>
              <a:t>Příjemce je povinen zaslat ke kontrole materiály týkající se zadávacího řízení před vyhlášením zadávacího řízení, dále materiály před podpisem smlouvy, případně před podpisem dodatku. 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948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POVINNOSTI </a:t>
            </a:r>
            <a:r>
              <a:rPr lang="cs-CZ" dirty="0" err="1" smtClean="0"/>
              <a:t>PŘÍJEMCe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Vkládat na </a:t>
            </a:r>
            <a:r>
              <a:rPr lang="cs-CZ" dirty="0" smtClean="0">
                <a:hlinkClick r:id="rId3"/>
              </a:rPr>
              <a:t>www.esfcr.cz</a:t>
            </a:r>
            <a:r>
              <a:rPr lang="cs-CZ" dirty="0" smtClean="0"/>
              <a:t> projekt, aktivity projektu pro veřejnost, zakázky, produkty (on-line formuláře)</a:t>
            </a:r>
          </a:p>
          <a:p>
            <a:r>
              <a:rPr lang="cs-CZ" dirty="0" smtClean="0"/>
              <a:t>Vložit informace o projektu na web příjemce – logo musí být barevné a viditelné bez nutnosti rolovat dolů</a:t>
            </a:r>
          </a:p>
          <a:p>
            <a:r>
              <a:rPr lang="cs-CZ" dirty="0"/>
              <a:t>I</a:t>
            </a:r>
            <a:r>
              <a:rPr lang="cs-CZ" dirty="0" smtClean="0"/>
              <a:t>nformovat partnery a účastníky projektu o financování  z ESF/OPZ (vizuální identita, příp. ústní informace)</a:t>
            </a:r>
          </a:p>
          <a:p>
            <a:r>
              <a:rPr lang="cs-CZ" dirty="0"/>
              <a:t>Součinnost při realizaci komunikačních aktivit ŘO</a:t>
            </a:r>
          </a:p>
          <a:p>
            <a:r>
              <a:rPr lang="cs-CZ" dirty="0" smtClean="0"/>
              <a:t>Vyvěšení povinného plakátu (příp. i desky, billboardu)</a:t>
            </a:r>
          </a:p>
          <a:p>
            <a:pPr lvl="1"/>
            <a:r>
              <a:rPr lang="cs-CZ" dirty="0" smtClean="0"/>
              <a:t>Deska, billboard: projekty s křížovým financováním na stavební práce nebo infrastrukturu za více než 500.000 € z veř. zdrojů</a:t>
            </a:r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541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Povinný plakát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Alespoň </a:t>
            </a:r>
            <a:r>
              <a:rPr lang="cs-CZ" dirty="0"/>
              <a:t>1 povinný plakát </a:t>
            </a:r>
            <a:r>
              <a:rPr lang="cs-CZ" dirty="0" smtClean="0"/>
              <a:t>min. </a:t>
            </a:r>
            <a:r>
              <a:rPr lang="cs-CZ" dirty="0"/>
              <a:t>A3 s informacemi o projektu </a:t>
            </a:r>
            <a:r>
              <a:rPr lang="cs-CZ" dirty="0" smtClean="0"/>
              <a:t>– využít je třeba el. šablonu z </a:t>
            </a:r>
            <a:r>
              <a:rPr lang="cs-CZ" dirty="0" smtClean="0">
                <a:hlinkClick r:id="rId3"/>
              </a:rPr>
              <a:t>www.esfcr.cz</a:t>
            </a:r>
            <a:r>
              <a:rPr lang="cs-CZ" dirty="0" smtClean="0"/>
              <a:t> </a:t>
            </a:r>
          </a:p>
          <a:p>
            <a:r>
              <a:rPr lang="cs-CZ" dirty="0"/>
              <a:t>Po celou dobu realizace projektu</a:t>
            </a:r>
          </a:p>
          <a:p>
            <a:r>
              <a:rPr lang="cs-CZ" dirty="0" smtClean="0"/>
              <a:t>V </a:t>
            </a:r>
            <a:r>
              <a:rPr lang="cs-CZ" dirty="0"/>
              <a:t>místě realizace </a:t>
            </a:r>
            <a:r>
              <a:rPr lang="cs-CZ" dirty="0" smtClean="0"/>
              <a:t>projektu </a:t>
            </a:r>
            <a:r>
              <a:rPr lang="cs-CZ" dirty="0"/>
              <a:t>snadno viditelném pro veřejnost, jako jsou vstupní prostory </a:t>
            </a:r>
            <a:r>
              <a:rPr lang="cs-CZ" dirty="0" smtClean="0"/>
              <a:t>budovy</a:t>
            </a:r>
          </a:p>
          <a:p>
            <a:pPr lvl="1"/>
            <a:r>
              <a:rPr lang="cs-CZ" dirty="0" smtClean="0"/>
              <a:t>Pokud </a:t>
            </a:r>
            <a:r>
              <a:rPr lang="cs-CZ" dirty="0"/>
              <a:t>je projekt realizován na více místech, </a:t>
            </a:r>
            <a:r>
              <a:rPr lang="cs-CZ" dirty="0" smtClean="0"/>
              <a:t>bude umístěn </a:t>
            </a:r>
            <a:r>
              <a:rPr lang="cs-CZ" dirty="0"/>
              <a:t>na všech těchto </a:t>
            </a:r>
            <a:r>
              <a:rPr lang="cs-CZ" dirty="0" smtClean="0"/>
              <a:t>místech</a:t>
            </a:r>
          </a:p>
          <a:p>
            <a:pPr lvl="1"/>
            <a:r>
              <a:rPr lang="cs-CZ" dirty="0" smtClean="0"/>
              <a:t>Pokud nelze umístit </a:t>
            </a:r>
            <a:r>
              <a:rPr lang="cs-CZ" dirty="0"/>
              <a:t>plakát v místě realizace projektu, bude umístěn v sídle </a:t>
            </a:r>
            <a:r>
              <a:rPr lang="cs-CZ" dirty="0" smtClean="0"/>
              <a:t>příjemce</a:t>
            </a:r>
          </a:p>
          <a:p>
            <a:pPr lvl="1"/>
            <a:r>
              <a:rPr lang="cs-CZ" dirty="0" smtClean="0"/>
              <a:t>Pokud </a:t>
            </a:r>
            <a:r>
              <a:rPr lang="cs-CZ" dirty="0"/>
              <a:t>příjemce realizuje více projektů </a:t>
            </a:r>
            <a:r>
              <a:rPr lang="cs-CZ" dirty="0" smtClean="0"/>
              <a:t>OPZ v </a:t>
            </a:r>
            <a:r>
              <a:rPr lang="cs-CZ" dirty="0"/>
              <a:t>jednom místě, je možné </a:t>
            </a:r>
            <a:r>
              <a:rPr lang="cs-CZ" dirty="0" smtClean="0"/>
              <a:t>pro všechny </a:t>
            </a:r>
            <a:r>
              <a:rPr lang="cs-CZ" dirty="0"/>
              <a:t>tyto projekty umístit pouze jeden </a:t>
            </a:r>
            <a:r>
              <a:rPr lang="cs-CZ" dirty="0" smtClean="0"/>
              <a:t>plakát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809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VIZUÁLNÍ IDENTITA - použití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89454" y="1573084"/>
            <a:ext cx="4830618" cy="519309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povinný plakát, </a:t>
            </a:r>
            <a:r>
              <a:rPr lang="cs-CZ" sz="1500" dirty="0" smtClean="0"/>
              <a:t>dočasná/stála deska nebo billboard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 smtClean="0"/>
              <a:t>weby, </a:t>
            </a:r>
            <a:r>
              <a:rPr lang="cs-CZ" sz="1500" dirty="0"/>
              <a:t>microsity, sociální média </a:t>
            </a:r>
            <a:r>
              <a:rPr lang="cs-CZ" sz="1500" dirty="0" smtClean="0"/>
              <a:t>projektu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propagační tiskoviny (brožury, letáky, plakáty, publikace, školicí materiály</a:t>
            </a:r>
            <a:r>
              <a:rPr lang="cs-CZ" sz="1500" dirty="0" smtClean="0"/>
              <a:t>) a </a:t>
            </a:r>
            <a:r>
              <a:rPr lang="cs-CZ" sz="1500" dirty="0"/>
              <a:t>propagační </a:t>
            </a:r>
            <a:r>
              <a:rPr lang="cs-CZ" sz="1500" dirty="0" smtClean="0"/>
              <a:t>předměty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propagační audiovizuální materiály (reklamní spoty, product placement, sponzorské vzkazy, reportáže, pořady</a:t>
            </a:r>
            <a:r>
              <a:rPr lang="cs-CZ" sz="1500" dirty="0" smtClean="0"/>
              <a:t>)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inzerce (internet, tisk, outdoor</a:t>
            </a:r>
            <a:r>
              <a:rPr lang="cs-CZ" sz="1500" dirty="0" smtClean="0"/>
              <a:t>) 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soutěže (s výjimkou cen do soutěží</a:t>
            </a:r>
            <a:r>
              <a:rPr lang="cs-CZ" sz="1500" dirty="0" smtClean="0"/>
              <a:t>)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komunikační akce (semináře, workshopy, konference, tiskové konference, výstavy, </a:t>
            </a:r>
            <a:r>
              <a:rPr lang="cs-CZ" sz="1500" dirty="0" smtClean="0"/>
              <a:t>veletrhy)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PR výstupy při jejich distribuci (tiskové zprávy, informace pro média</a:t>
            </a:r>
            <a:r>
              <a:rPr lang="cs-CZ" sz="1500" dirty="0" smtClean="0"/>
              <a:t>)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dokumenty </a:t>
            </a:r>
            <a:r>
              <a:rPr lang="cs-CZ" sz="1500" dirty="0" smtClean="0"/>
              <a:t>pro </a:t>
            </a:r>
            <a:r>
              <a:rPr lang="cs-CZ" sz="1500" dirty="0"/>
              <a:t>veřejnost či cílové </a:t>
            </a:r>
            <a:r>
              <a:rPr lang="cs-CZ" sz="1500" dirty="0" smtClean="0"/>
              <a:t>skupiny (vstupní</a:t>
            </a:r>
            <a:r>
              <a:rPr lang="cs-CZ" sz="1500" dirty="0"/>
              <a:t>, výstupní/závěrečné zprávy, analýzy, certifikáty, prezenční listiny apod</a:t>
            </a:r>
            <a:r>
              <a:rPr lang="cs-CZ" sz="1500" dirty="0" smtClean="0"/>
              <a:t>.)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výzva k podání nabídek/zadávací dokumentace </a:t>
            </a:r>
            <a:r>
              <a:rPr lang="cs-CZ" sz="1500" dirty="0" smtClean="0"/>
              <a:t>zakázek</a:t>
            </a:r>
            <a:endParaRPr lang="cs-CZ" sz="15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43</a:t>
            </a:fld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3"/>
          </p:nvPr>
        </p:nvSpPr>
        <p:spPr>
          <a:xfrm>
            <a:off x="5292080" y="1566675"/>
            <a:ext cx="3634414" cy="4955728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interní </a:t>
            </a:r>
            <a:r>
              <a:rPr lang="cs-CZ" sz="1500" dirty="0" smtClean="0"/>
              <a:t>dokumenty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archivační </a:t>
            </a:r>
            <a:r>
              <a:rPr lang="cs-CZ" sz="1500" dirty="0" smtClean="0"/>
              <a:t>šanony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elektronická i listinná </a:t>
            </a:r>
            <a:r>
              <a:rPr lang="cs-CZ" sz="1500" dirty="0" smtClean="0"/>
              <a:t>komunikace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pracovní smlouvy, smlouvy s dodavateli, dalšími příjemci, partnery apod</a:t>
            </a:r>
            <a:r>
              <a:rPr lang="cs-CZ" sz="1500" dirty="0" smtClean="0"/>
              <a:t>.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účetní doklady </a:t>
            </a:r>
            <a:r>
              <a:rPr lang="cs-CZ" sz="1500" dirty="0" smtClean="0"/>
              <a:t>vztahující se </a:t>
            </a:r>
            <a:r>
              <a:rPr lang="cs-CZ" sz="1500" dirty="0"/>
              <a:t>k výdajům </a:t>
            </a:r>
            <a:r>
              <a:rPr lang="cs-CZ" sz="1500" dirty="0" smtClean="0"/>
              <a:t>projektu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vybavení pořízené z prostředků projektu (s výjimkou propagačních předmětů</a:t>
            </a:r>
            <a:r>
              <a:rPr lang="cs-CZ" sz="1500" dirty="0" smtClean="0"/>
              <a:t>)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neplacené PR články a převzaté PR výstupy (např. médii</a:t>
            </a:r>
            <a:r>
              <a:rPr lang="cs-CZ" sz="1500" dirty="0" smtClean="0"/>
              <a:t>)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ceny do </a:t>
            </a:r>
            <a:r>
              <a:rPr lang="cs-CZ" sz="1500" dirty="0" smtClean="0"/>
              <a:t>soutěží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výstupy, kde to není technicky možné (např. strojově generované objednávky, faktury</a:t>
            </a:r>
            <a:r>
              <a:rPr lang="cs-CZ" sz="1500" dirty="0" smtClean="0"/>
              <a:t>)</a:t>
            </a:r>
            <a:endParaRPr lang="cs-CZ" sz="15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23528" y="120375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ANO</a:t>
            </a:r>
            <a:endParaRPr lang="cs-CZ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5292080" y="120375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NE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41289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zdroje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556792"/>
            <a:ext cx="8064000" cy="4320000"/>
          </a:xfrm>
        </p:spPr>
        <p:txBody>
          <a:bodyPr/>
          <a:lstStyle/>
          <a:p>
            <a:r>
              <a:rPr lang="cs-CZ" sz="2800" dirty="0" smtClean="0">
                <a:hlinkClick r:id="rId3"/>
              </a:rPr>
              <a:t>www.esfcr.cz</a:t>
            </a:r>
            <a:endParaRPr lang="cs-CZ" sz="2800" dirty="0" smtClean="0"/>
          </a:p>
          <a:p>
            <a:r>
              <a:rPr lang="cs-CZ" sz="2800" dirty="0" smtClean="0">
                <a:solidFill>
                  <a:srgbClr val="FF0000"/>
                </a:solidFill>
              </a:rPr>
              <a:t>Esf fórum – diskuzní metodický klub Koordinovaný přístup k sociálně vyloučeným lokalitám  - 3. výzva (výzva č. 03_15_052)</a:t>
            </a:r>
          </a:p>
          <a:p>
            <a:r>
              <a:rPr lang="cs-CZ" altLang="cs-CZ" sz="2800" dirty="0" smtClean="0"/>
              <a:t>Obecná </a:t>
            </a:r>
            <a:r>
              <a:rPr lang="cs-CZ" altLang="cs-CZ" sz="2800" dirty="0"/>
              <a:t>část pravidel pro žadatele a </a:t>
            </a:r>
            <a:r>
              <a:rPr lang="cs-CZ" altLang="cs-CZ" sz="2800" dirty="0" smtClean="0"/>
              <a:t>příjemce</a:t>
            </a:r>
          </a:p>
          <a:p>
            <a:r>
              <a:rPr lang="cs-CZ" altLang="cs-CZ" sz="2800" dirty="0" smtClean="0"/>
              <a:t>Specifická </a:t>
            </a:r>
            <a:r>
              <a:rPr lang="cs-CZ" altLang="cs-CZ" sz="2800" dirty="0"/>
              <a:t>část pravidel pro žadatele a příjemce pro projekty se </a:t>
            </a:r>
            <a:r>
              <a:rPr lang="cs-CZ" altLang="cs-CZ" sz="2800" dirty="0" smtClean="0"/>
              <a:t>skutečně vzniklými výdaji</a:t>
            </a:r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716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Kontaktní osoby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Mgr. Martina Mandová - </a:t>
            </a:r>
            <a:r>
              <a:rPr lang="cs-CZ" u="sng" dirty="0" smtClean="0"/>
              <a:t>martina.mandova@mpsv.cz</a:t>
            </a:r>
          </a:p>
          <a:p>
            <a:r>
              <a:rPr lang="cs-CZ" dirty="0"/>
              <a:t>Mgr. Michal </a:t>
            </a:r>
            <a:r>
              <a:rPr lang="cs-CZ" dirty="0" smtClean="0"/>
              <a:t>Merhaut - 	</a:t>
            </a:r>
            <a:r>
              <a:rPr lang="cs-CZ" u="sng" dirty="0" smtClean="0">
                <a:hlinkClick r:id="rId3"/>
              </a:rPr>
              <a:t>michal.merhaut@mpsv.cz</a:t>
            </a:r>
            <a:endParaRPr lang="cs-CZ" dirty="0" smtClean="0"/>
          </a:p>
          <a:p>
            <a:r>
              <a:rPr lang="cs-CZ" dirty="0" smtClean="0"/>
              <a:t>Ing. Ludmila Smutková - </a:t>
            </a:r>
            <a:r>
              <a:rPr lang="cs-CZ" u="sng" dirty="0" smtClean="0"/>
              <a:t>ludmila.smutkova@mpsv.cz</a:t>
            </a:r>
          </a:p>
          <a:p>
            <a:r>
              <a:rPr lang="cs-CZ" dirty="0" smtClean="0"/>
              <a:t>Mgr. Iva Hlaváčková - </a:t>
            </a:r>
            <a:r>
              <a:rPr lang="cs-CZ" u="sng" dirty="0" smtClean="0">
                <a:hlinkClick r:id="rId4"/>
              </a:rPr>
              <a:t>iva.hlavackova@mpsv.cz</a:t>
            </a:r>
            <a:endParaRPr lang="cs-CZ" u="sng" dirty="0" smtClean="0"/>
          </a:p>
          <a:p>
            <a:r>
              <a:rPr lang="cs-CZ" dirty="0" smtClean="0"/>
              <a:t>Ing. Adéla Sogelová - </a:t>
            </a:r>
            <a:r>
              <a:rPr lang="cs-CZ" u="sng" dirty="0" smtClean="0"/>
              <a:t>adela.sogelova@mpsv.cz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359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907704" y="2924944"/>
            <a:ext cx="5328592" cy="1440024"/>
          </a:xfrm>
        </p:spPr>
        <p:txBody>
          <a:bodyPr/>
          <a:lstStyle/>
          <a:p>
            <a:pPr marL="0" indent="0" algn="ctr"/>
            <a:r>
              <a:rPr lang="cs-CZ" dirty="0"/>
              <a:t/>
            </a:r>
            <a:br>
              <a:rPr lang="cs-CZ" dirty="0"/>
            </a:br>
            <a:r>
              <a:rPr lang="cs-CZ" sz="2400" dirty="0" smtClean="0"/>
              <a:t>Těšíme se na Vaše projekty!</a:t>
            </a:r>
            <a:br>
              <a:rPr lang="cs-CZ" sz="2400" dirty="0" smtClean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5853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Výzva  č. 03_16_052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Míra </a:t>
            </a:r>
            <a:r>
              <a:rPr lang="cs-CZ" b="1" dirty="0"/>
              <a:t>podpory – rozpad zdrojů financování</a:t>
            </a:r>
          </a:p>
          <a:p>
            <a:r>
              <a:rPr lang="cs-CZ" dirty="0"/>
              <a:t>Pro NNO: EU 85 %, státní rozpočet 15 %, žadatel 0 %</a:t>
            </a:r>
          </a:p>
          <a:p>
            <a:r>
              <a:rPr lang="cs-CZ" dirty="0"/>
              <a:t>Pro podnikající subjekty: EU 85 %, státní rozpočet 0 %, žadatel 15 %</a:t>
            </a:r>
          </a:p>
          <a:p>
            <a:r>
              <a:rPr lang="cs-CZ" dirty="0"/>
              <a:t>Pro územně samosprávní celky a jejich zřizované organizace: EU 85 %, státní rozpočet 10 %, žadatel 5 </a:t>
            </a:r>
            <a:r>
              <a:rPr lang="cs-CZ" dirty="0" smtClean="0"/>
              <a:t>%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318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Výzva  č. 03_16_052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000" cy="5112568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/>
              <a:t>Maximální a minimální výše celkových způsobilých výdajů projektu</a:t>
            </a:r>
          </a:p>
          <a:p>
            <a:pPr marL="0" indent="0">
              <a:buNone/>
            </a:pPr>
            <a:r>
              <a:rPr lang="cs-CZ" sz="2000" b="1" dirty="0"/>
              <a:t>Pro projekty s aktivitami mimo sociální podnikání:</a:t>
            </a:r>
          </a:p>
          <a:p>
            <a:r>
              <a:rPr lang="cs-CZ" sz="2000" dirty="0" smtClean="0"/>
              <a:t>Min. </a:t>
            </a:r>
            <a:r>
              <a:rPr lang="cs-CZ" sz="2000" dirty="0"/>
              <a:t>výše celkových způsobilých výdajů projektu: 1 000 </a:t>
            </a:r>
            <a:r>
              <a:rPr lang="cs-CZ" sz="2000" dirty="0" smtClean="0"/>
              <a:t>000,- </a:t>
            </a:r>
            <a:endParaRPr lang="cs-CZ" sz="2000" dirty="0"/>
          </a:p>
          <a:p>
            <a:r>
              <a:rPr lang="cs-CZ" sz="2000" dirty="0" smtClean="0"/>
              <a:t>Max. výše </a:t>
            </a:r>
            <a:r>
              <a:rPr lang="cs-CZ" sz="2000" dirty="0"/>
              <a:t>celkových způsobilých výdajů projektu: 20 000 </a:t>
            </a:r>
            <a:r>
              <a:rPr lang="cs-CZ" sz="2000" dirty="0" smtClean="0"/>
              <a:t>000,- 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Pro projekty s aktivitami sociálního podnikání:</a:t>
            </a:r>
          </a:p>
          <a:p>
            <a:r>
              <a:rPr lang="cs-CZ" sz="2000" dirty="0" smtClean="0"/>
              <a:t>Min. </a:t>
            </a:r>
            <a:r>
              <a:rPr lang="cs-CZ" sz="2000" dirty="0"/>
              <a:t>výše celkových způsobilých výdajů projektu: 1 000 </a:t>
            </a:r>
            <a:r>
              <a:rPr lang="cs-CZ" sz="2000" dirty="0" smtClean="0"/>
              <a:t>000,- </a:t>
            </a:r>
            <a:endParaRPr lang="cs-CZ" sz="2000" dirty="0"/>
          </a:p>
          <a:p>
            <a:r>
              <a:rPr lang="cs-CZ" sz="2000" dirty="0" smtClean="0"/>
              <a:t>Max. výše </a:t>
            </a:r>
            <a:r>
              <a:rPr lang="cs-CZ" sz="2000" dirty="0"/>
              <a:t>celkových způsobilých výdajů projektu: 6 000 </a:t>
            </a:r>
            <a:r>
              <a:rPr lang="cs-CZ" sz="2000" dirty="0" smtClean="0"/>
              <a:t>000,- </a:t>
            </a:r>
            <a:endParaRPr lang="cs-CZ" sz="20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967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Vymezení </a:t>
            </a:r>
            <a:r>
              <a:rPr lang="cs-CZ" dirty="0"/>
              <a:t>oprávněných žadatelů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Výzva je určena </a:t>
            </a:r>
            <a:r>
              <a:rPr lang="cs-CZ" b="1" dirty="0"/>
              <a:t>pro obce</a:t>
            </a:r>
            <a:r>
              <a:rPr lang="cs-CZ" dirty="0"/>
              <a:t> (nositele Strategického plánu sociálního začleňování), které byly nebo budou vybrány Monitorovacím výborem Rady vlády ČR pro záležitosti romské menšiny pro činnost Agentury pro sociální začleňování, a to v období do 31.12.2017. </a:t>
            </a:r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Již </a:t>
            </a:r>
            <a:r>
              <a:rPr lang="cs-CZ" dirty="0" smtClean="0">
                <a:solidFill>
                  <a:srgbClr val="FF0000"/>
                </a:solidFill>
              </a:rPr>
              <a:t>schválené SPSZ – Děčín, Chomutov, Liberec, Nový Bor, Sokolov, Žďár nad Sázavou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Tato </a:t>
            </a:r>
            <a:r>
              <a:rPr lang="cs-CZ" dirty="0"/>
              <a:t>výzva není určena pro obce, které byly uvedeny ve výzvách č. 03_15_026, 03_15_042. 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800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Vymezení oprávněných žadatelů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r>
              <a:rPr lang="cs-CZ" b="1" u="sng" dirty="0" smtClean="0"/>
              <a:t>Oprávnění žadatelé: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dirty="0" smtClean="0"/>
              <a:t>Neziskové organizace, sociální družstva, obce a jejich příspěvkové organizace, příspěvkové organizace kraje, dobrovolné svazky obcí, poskytovatelé sociálních služeb </a:t>
            </a:r>
          </a:p>
          <a:p>
            <a:pPr marL="0" indent="0">
              <a:buNone/>
            </a:pPr>
            <a:endParaRPr lang="cs-CZ" sz="22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b="1" dirty="0" smtClean="0"/>
              <a:t>Pro aktivity sociálního podnikání </a:t>
            </a:r>
            <a:r>
              <a:rPr lang="cs-CZ" sz="2200" dirty="0" smtClean="0"/>
              <a:t>– OSVČ a </a:t>
            </a:r>
            <a:r>
              <a:rPr lang="cs-CZ" sz="2200" dirty="0"/>
              <a:t>obchodní korporace vymezené zákonem č. 90/2012 SB., o obchodních </a:t>
            </a:r>
            <a:r>
              <a:rPr lang="cs-CZ" sz="2200" dirty="0" smtClean="0"/>
              <a:t>korporacích</a:t>
            </a:r>
          </a:p>
          <a:p>
            <a:pPr marL="0" indent="0">
              <a:buNone/>
            </a:pPr>
            <a:r>
              <a:rPr lang="cs-CZ" sz="2200" b="1" dirty="0">
                <a:solidFill>
                  <a:srgbClr val="FF0000"/>
                </a:solidFill>
              </a:rPr>
              <a:t> </a:t>
            </a:r>
            <a:r>
              <a:rPr lang="cs-CZ" sz="2200" b="1" dirty="0" smtClean="0">
                <a:solidFill>
                  <a:srgbClr val="FF0000"/>
                </a:solidFill>
              </a:rPr>
              <a:t>     </a:t>
            </a:r>
            <a:r>
              <a:rPr lang="cs-CZ" sz="2200" b="1" dirty="0" smtClean="0">
                <a:solidFill>
                  <a:srgbClr val="FF0000"/>
                </a:solidFill>
              </a:rPr>
              <a:t>Nově </a:t>
            </a:r>
            <a:r>
              <a:rPr lang="cs-CZ" sz="2200" b="1" dirty="0" smtClean="0">
                <a:solidFill>
                  <a:srgbClr val="FF0000"/>
                </a:solidFill>
              </a:rPr>
              <a:t>i </a:t>
            </a:r>
            <a:r>
              <a:rPr lang="cs-CZ" sz="2200" b="1" dirty="0" smtClean="0">
                <a:solidFill>
                  <a:srgbClr val="FF0000"/>
                </a:solidFill>
              </a:rPr>
              <a:t>NNO - </a:t>
            </a:r>
          </a:p>
          <a:p>
            <a:pPr marL="0" indent="0">
              <a:buNone/>
            </a:pPr>
            <a:r>
              <a:rPr lang="cs-CZ" sz="2200" b="1" dirty="0" smtClean="0">
                <a:solidFill>
                  <a:srgbClr val="FF0000"/>
                </a:solidFill>
              </a:rPr>
              <a:t>      POUZE registrovaní  poskytovatelé sociálních služeb</a:t>
            </a:r>
            <a:endParaRPr lang="cs-CZ" sz="2200" b="1" dirty="0" smtClean="0">
              <a:solidFill>
                <a:srgbClr val="FF0000"/>
              </a:solidFill>
            </a:endParaRPr>
          </a:p>
          <a:p>
            <a:pPr marL="414000" lvl="1" indent="0">
              <a:buNone/>
            </a:pPr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459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CÍLOVÉ SKUPINY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dirty="0"/>
              <a:t>Pro aktivity </a:t>
            </a:r>
            <a:r>
              <a:rPr lang="cs-CZ" b="1" u="sng" dirty="0"/>
              <a:t>mimo sociální podnikání</a:t>
            </a:r>
            <a:r>
              <a:rPr lang="cs-CZ" b="1" dirty="0"/>
              <a:t>:</a:t>
            </a:r>
            <a:endParaRPr lang="cs-CZ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 smtClean="0"/>
              <a:t>osoby </a:t>
            </a:r>
            <a:r>
              <a:rPr lang="cs-CZ" dirty="0"/>
              <a:t>sociálně vyloučené nebo ohrožené sociálním vyloučením </a:t>
            </a:r>
            <a:r>
              <a:rPr lang="cs-CZ" dirty="0" smtClean="0"/>
              <a:t>– </a:t>
            </a:r>
            <a:r>
              <a:rPr lang="cs-CZ" b="1" dirty="0" smtClean="0"/>
              <a:t>národnostní menšiny </a:t>
            </a:r>
            <a:r>
              <a:rPr lang="cs-CZ" dirty="0"/>
              <a:t>a </a:t>
            </a:r>
            <a:r>
              <a:rPr lang="cs-CZ" b="1" dirty="0"/>
              <a:t>osoby žijící v sociálně vyloučených </a:t>
            </a:r>
            <a:r>
              <a:rPr lang="cs-CZ" b="1" dirty="0" smtClean="0"/>
              <a:t>lokalitách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491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0</TotalTime>
  <Words>3721</Words>
  <Application>Microsoft Office PowerPoint</Application>
  <PresentationFormat>Předvádění na obrazovce (4:3)</PresentationFormat>
  <Paragraphs>649</Paragraphs>
  <Slides>46</Slides>
  <Notes>36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47" baseType="lpstr">
      <vt:lpstr>prezentace</vt:lpstr>
      <vt:lpstr>Výzva č. 03_16_052 Koordinovaný přístup  k sociálně vyloučeným lokalitám  </vt:lpstr>
      <vt:lpstr>VÝZVY NA KPSVL - srovnání</vt:lpstr>
      <vt:lpstr>PROBLÉMY</vt:lpstr>
      <vt:lpstr>Výzva  č. 03_16_052</vt:lpstr>
      <vt:lpstr>Výzva  č. 03_16_052</vt:lpstr>
      <vt:lpstr>Výzva  č. 03_16_052</vt:lpstr>
      <vt:lpstr>Vymezení oprávněných žadatelů</vt:lpstr>
      <vt:lpstr>Vymezení oprávněných žadatelů</vt:lpstr>
      <vt:lpstr>CÍLOVÉ SKUPINY</vt:lpstr>
      <vt:lpstr>CÍLOVÉ SKUPINY</vt:lpstr>
      <vt:lpstr>Klíčové aktivity</vt:lpstr>
      <vt:lpstr>Klíčové aktivity</vt:lpstr>
      <vt:lpstr>Aktivita – sociální podnikání</vt:lpstr>
      <vt:lpstr>Aktivita - sociální podnikání</vt:lpstr>
      <vt:lpstr>Sociální princip</vt:lpstr>
      <vt:lpstr>Ekonomický princip </vt:lpstr>
      <vt:lpstr>Environmetální princip </vt:lpstr>
      <vt:lpstr>Lokální Princip</vt:lpstr>
      <vt:lpstr>Výzva  č. 03_16_052</vt:lpstr>
      <vt:lpstr>Partnerství</vt:lpstr>
      <vt:lpstr>Indikátory – závazkové</vt:lpstr>
      <vt:lpstr>Indikátory</vt:lpstr>
      <vt:lpstr>Přílohy výzvy</vt:lpstr>
      <vt:lpstr>Přílohy výzvy</vt:lpstr>
      <vt:lpstr>Veřejná  podpora</vt:lpstr>
      <vt:lpstr>IS KP14+</vt:lpstr>
      <vt:lpstr>IS KP14+</vt:lpstr>
      <vt:lpstr>Způsob hodnocení a výběr projektů</vt:lpstr>
      <vt:lpstr>Finanční část</vt:lpstr>
      <vt:lpstr>ÚČETNICTVÍ </vt:lpstr>
      <vt:lpstr>Rozpočet projektu - struktura</vt:lpstr>
      <vt:lpstr>1. Osobní náklady</vt:lpstr>
      <vt:lpstr>2. Cestovní náhrady</vt:lpstr>
      <vt:lpstr>3 Zařízení a vybavení</vt:lpstr>
      <vt:lpstr>4. Nákup služeb</vt:lpstr>
      <vt:lpstr>5. Drobné Stavební úpravy</vt:lpstr>
      <vt:lpstr>6. Přímá podpora pro cílovou skupinu</vt:lpstr>
      <vt:lpstr>7. Křížové financování</vt:lpstr>
      <vt:lpstr>II. Nepřímé náklady</vt:lpstr>
      <vt:lpstr>Povinnosti příjemce </vt:lpstr>
      <vt:lpstr>POVINNOSTI PŘÍJEMCe</vt:lpstr>
      <vt:lpstr>Povinný plakát</vt:lpstr>
      <vt:lpstr>VIZUÁLNÍ IDENTITA - použití</vt:lpstr>
      <vt:lpstr>Informační zdroje </vt:lpstr>
      <vt:lpstr>Kontaktní osoby</vt:lpstr>
      <vt:lpstr> Těšíme se na Vaše projekty!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2015-02-20T08:23:15Z</dcterms:created>
  <dcterms:modified xsi:type="dcterms:W3CDTF">2016-12-09T13:21:34Z</dcterms:modified>
</cp:coreProperties>
</file>