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60" r:id="rId2"/>
    <p:sldId id="273" r:id="rId3"/>
    <p:sldId id="366" r:id="rId4"/>
    <p:sldId id="360" r:id="rId5"/>
    <p:sldId id="374" r:id="rId6"/>
    <p:sldId id="370" r:id="rId7"/>
    <p:sldId id="382" r:id="rId8"/>
    <p:sldId id="388" r:id="rId9"/>
    <p:sldId id="376" r:id="rId10"/>
    <p:sldId id="375" r:id="rId11"/>
    <p:sldId id="378" r:id="rId12"/>
    <p:sldId id="387" r:id="rId13"/>
    <p:sldId id="385" r:id="rId14"/>
    <p:sldId id="384" r:id="rId15"/>
    <p:sldId id="380" r:id="rId16"/>
    <p:sldId id="379" r:id="rId17"/>
    <p:sldId id="335" r:id="rId18"/>
    <p:sldId id="386" r:id="rId19"/>
    <p:sldId id="358" r:id="rId20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82">
          <p15:clr>
            <a:srgbClr val="A4A3A4"/>
          </p15:clr>
        </p15:guide>
        <p15:guide id="2" pos="48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29C"/>
    <a:srgbClr val="CCCCCC"/>
    <a:srgbClr val="5FA4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311" autoAdjust="0"/>
    <p:restoredTop sz="94643" autoAdjust="0"/>
  </p:normalViewPr>
  <p:slideViewPr>
    <p:cSldViewPr snapToGrid="0" snapToObjects="1">
      <p:cViewPr varScale="1">
        <p:scale>
          <a:sx n="116" d="100"/>
          <a:sy n="116" d="100"/>
        </p:scale>
        <p:origin x="1428" y="108"/>
      </p:cViewPr>
      <p:guideLst>
        <p:guide orient="horz" pos="3382"/>
        <p:guide pos="487"/>
      </p:guideLst>
    </p:cSldViewPr>
  </p:slideViewPr>
  <p:outlineViewPr>
    <p:cViewPr>
      <p:scale>
        <a:sx n="33" d="100"/>
        <a:sy n="33" d="100"/>
      </p:scale>
      <p:origin x="54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24D319-7988-0C47-A5AD-1F558D33A394}" type="datetimeFigureOut">
              <a:rPr lang="en-US" smtClean="0"/>
              <a:pPr/>
              <a:t>12/2/2016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6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6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36DEBE-37C2-3D4C-B405-6A6964797A2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93289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6DD4C1-CE3B-8245-AB32-946652F98E9B}" type="datetimeFigureOut">
              <a:rPr lang="en-US" smtClean="0"/>
              <a:pPr/>
              <a:t>12/2/2016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1" y="4415790"/>
            <a:ext cx="5608320" cy="418338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6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6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1A35AD-0B81-F94A-83A1-9125CBB4FF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61958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15082"/>
            <a:ext cx="7772400" cy="1997296"/>
          </a:xfrm>
        </p:spPr>
        <p:txBody>
          <a:bodyPr anchor="t">
            <a:normAutofit/>
          </a:bodyPr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5386972"/>
            <a:ext cx="6400800" cy="570201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5FA4E5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err="1" smtClean="0"/>
              <a:t>Click</a:t>
            </a:r>
            <a:r>
              <a:rPr lang="cs-CZ" dirty="0" smtClean="0"/>
              <a:t> to </a:t>
            </a:r>
            <a:r>
              <a:rPr lang="cs-CZ" dirty="0" err="1" smtClean="0"/>
              <a:t>edit</a:t>
            </a:r>
            <a:r>
              <a:rPr lang="cs-CZ" dirty="0" smtClean="0"/>
              <a:t> Master </a:t>
            </a:r>
            <a:r>
              <a:rPr lang="cs-CZ" dirty="0" err="1" smtClean="0"/>
              <a:t>subtitle</a:t>
            </a:r>
            <a:r>
              <a:rPr lang="cs-CZ" dirty="0" smtClean="0"/>
              <a:t> style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1"/>
          </p:nvPr>
        </p:nvSpPr>
        <p:spPr>
          <a:xfrm>
            <a:off x="685800" y="3309620"/>
            <a:ext cx="6632575" cy="145256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2" hasCustomPrompt="1"/>
          </p:nvPr>
        </p:nvSpPr>
        <p:spPr>
          <a:xfrm>
            <a:off x="156851" y="6356350"/>
            <a:ext cx="2006600" cy="369888"/>
          </a:xfrm>
        </p:spPr>
        <p:txBody>
          <a:bodyPr/>
          <a:lstStyle>
            <a:lvl1pPr>
              <a:defRPr>
                <a:solidFill>
                  <a:srgbClr val="CCCCCC"/>
                </a:solidFill>
              </a:defRPr>
            </a:lvl1pPr>
          </a:lstStyle>
          <a:p>
            <a:pPr lvl="0"/>
            <a:r>
              <a:rPr lang="en-US" dirty="0" smtClean="0"/>
              <a:t>16/12/14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98065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6375" y="1306874"/>
            <a:ext cx="7700425" cy="4819290"/>
          </a:xfrm>
        </p:spPr>
        <p:txBody>
          <a:bodyPr/>
          <a:lstStyle>
            <a:lvl1pPr>
              <a:defRPr sz="1800"/>
            </a:lvl1pPr>
            <a:lvl2pPr marL="628650" indent="-171450">
              <a:defRPr sz="2000" b="1"/>
            </a:lvl2pPr>
            <a:lvl3pPr marL="1073150" indent="-158750">
              <a:defRPr sz="1600"/>
            </a:lvl3pPr>
            <a:lvl4pPr marL="1528763" indent="-157163">
              <a:defRPr sz="1600"/>
            </a:lvl4pPr>
            <a:lvl5pPr marL="1973263" indent="-144463">
              <a:defRPr sz="1600"/>
            </a:lvl5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61938"/>
            <a:ext cx="8229600" cy="822325"/>
          </a:xfrm>
        </p:spPr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9245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0490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75278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35801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77525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dirty="0" err="1" smtClean="0"/>
              <a:t>Click</a:t>
            </a:r>
            <a:r>
              <a:rPr lang="cs-CZ" dirty="0" smtClean="0"/>
              <a:t> to </a:t>
            </a:r>
            <a:r>
              <a:rPr lang="cs-CZ" dirty="0" err="1" smtClean="0"/>
              <a:t>edit</a:t>
            </a:r>
            <a:r>
              <a:rPr lang="cs-CZ" dirty="0" smtClean="0"/>
              <a:t> Master </a:t>
            </a:r>
            <a:r>
              <a:rPr lang="cs-CZ" dirty="0" err="1" smtClean="0"/>
              <a:t>title</a:t>
            </a:r>
            <a:r>
              <a:rPr lang="cs-CZ" dirty="0" smtClean="0"/>
              <a:t>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 err="1" smtClean="0"/>
              <a:t>Click</a:t>
            </a:r>
            <a:r>
              <a:rPr lang="cs-CZ" dirty="0" smtClean="0"/>
              <a:t> to </a:t>
            </a:r>
            <a:r>
              <a:rPr lang="cs-CZ" dirty="0" err="1" smtClean="0"/>
              <a:t>edit</a:t>
            </a:r>
            <a:r>
              <a:rPr lang="cs-CZ" dirty="0" smtClean="0"/>
              <a:t> Master text </a:t>
            </a:r>
            <a:r>
              <a:rPr lang="cs-CZ" dirty="0" err="1" smtClean="0"/>
              <a:t>styles</a:t>
            </a:r>
            <a:endParaRPr lang="cs-CZ" dirty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62908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nal Slid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6341" y="1264906"/>
            <a:ext cx="7383470" cy="1470025"/>
          </a:xfrm>
        </p:spPr>
        <p:txBody>
          <a:bodyPr>
            <a:normAutofit/>
          </a:bodyPr>
          <a:lstStyle>
            <a:lvl1pPr>
              <a:defRPr sz="3200" b="1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Click to edit Master 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ubtitle 2"/>
          <p:cNvSpPr txBox="1">
            <a:spLocks/>
          </p:cNvSpPr>
          <p:nvPr userDrawn="1"/>
        </p:nvSpPr>
        <p:spPr>
          <a:xfrm>
            <a:off x="161280" y="5840002"/>
            <a:ext cx="3312170" cy="4024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300" b="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Centrum pro regionální rozvoj České republiky</a:t>
            </a:r>
          </a:p>
        </p:txBody>
      </p:sp>
      <p:sp>
        <p:nvSpPr>
          <p:cNvPr id="9" name="Subtitle 2"/>
          <p:cNvSpPr txBox="1">
            <a:spLocks/>
          </p:cNvSpPr>
          <p:nvPr userDrawn="1"/>
        </p:nvSpPr>
        <p:spPr>
          <a:xfrm>
            <a:off x="3591250" y="5840002"/>
            <a:ext cx="2464942" cy="4024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300" b="0" dirty="0" smtClean="0">
                <a:solidFill>
                  <a:schemeClr val="bg1"/>
                </a:solidFill>
              </a:rPr>
              <a:t>Vinohradská 46, 120 00  Praha 2</a:t>
            </a:r>
          </a:p>
        </p:txBody>
      </p:sp>
      <p:sp>
        <p:nvSpPr>
          <p:cNvPr id="10" name="Subtitle 2"/>
          <p:cNvSpPr txBox="1">
            <a:spLocks/>
          </p:cNvSpPr>
          <p:nvPr userDrawn="1"/>
        </p:nvSpPr>
        <p:spPr>
          <a:xfrm>
            <a:off x="6140450" y="5840002"/>
            <a:ext cx="1747402" cy="4024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300" b="0" dirty="0" smtClean="0">
                <a:solidFill>
                  <a:schemeClr val="bg1"/>
                </a:solidFill>
              </a:rPr>
              <a:t>tel.: +420 221 580 201</a:t>
            </a:r>
          </a:p>
        </p:txBody>
      </p:sp>
      <p:sp>
        <p:nvSpPr>
          <p:cNvPr id="12" name="Subtitle 2"/>
          <p:cNvSpPr txBox="1">
            <a:spLocks/>
          </p:cNvSpPr>
          <p:nvPr userDrawn="1"/>
        </p:nvSpPr>
        <p:spPr>
          <a:xfrm>
            <a:off x="8048299" y="5828841"/>
            <a:ext cx="1000451" cy="4024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300" b="0" kern="1200" dirty="0" err="1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www.crr.cz</a:t>
            </a:r>
            <a:endParaRPr lang="cs-CZ" sz="1300" b="0" kern="1200" dirty="0" smtClean="0">
              <a:solidFill>
                <a:schemeClr val="bg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10742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D7AC49-8044-4C6E-ACBD-D845F7967B58}" type="datetime1">
              <a:rPr lang="cs-CZ" smtClean="0"/>
              <a:pPr/>
              <a:t>2.12.2016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9CBE2-EBBE-4D23-A49E-D1AA126D0E8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5925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62310"/>
            <a:ext cx="8229600" cy="8226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6374" y="1306873"/>
            <a:ext cx="7675766" cy="4806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err="1" smtClean="0"/>
              <a:t>Click</a:t>
            </a:r>
            <a:r>
              <a:rPr lang="cs-CZ" dirty="0" smtClean="0"/>
              <a:t> to </a:t>
            </a:r>
            <a:r>
              <a:rPr lang="cs-CZ" dirty="0" err="1" smtClean="0"/>
              <a:t>edit</a:t>
            </a:r>
            <a:r>
              <a:rPr lang="cs-CZ" dirty="0" smtClean="0"/>
              <a:t> Master text </a:t>
            </a:r>
            <a:r>
              <a:rPr lang="cs-CZ" dirty="0" err="1" smtClean="0"/>
              <a:t>styles</a:t>
            </a:r>
            <a:endParaRPr lang="cs-CZ" dirty="0" smtClean="0"/>
          </a:p>
          <a:p>
            <a:pPr lvl="1"/>
            <a:r>
              <a:rPr lang="cs-CZ" dirty="0" smtClean="0"/>
              <a:t>Second </a:t>
            </a:r>
            <a:r>
              <a:rPr lang="cs-CZ" dirty="0" err="1" smtClean="0"/>
              <a:t>level</a:t>
            </a:r>
            <a:endParaRPr lang="cs-CZ" dirty="0" smtClean="0"/>
          </a:p>
          <a:p>
            <a:pPr lvl="2"/>
            <a:r>
              <a:rPr lang="cs-CZ" dirty="0" err="1" smtClean="0"/>
              <a:t>Third</a:t>
            </a:r>
            <a:r>
              <a:rPr lang="cs-CZ" dirty="0" smtClean="0"/>
              <a:t> </a:t>
            </a:r>
            <a:r>
              <a:rPr lang="cs-CZ" dirty="0" err="1" smtClean="0"/>
              <a:t>level</a:t>
            </a:r>
            <a:endParaRPr lang="cs-CZ" dirty="0" smtClean="0"/>
          </a:p>
          <a:p>
            <a:pPr lvl="3"/>
            <a:r>
              <a:rPr lang="cs-CZ" dirty="0" err="1" smtClean="0"/>
              <a:t>Fourth</a:t>
            </a:r>
            <a:r>
              <a:rPr lang="cs-CZ" dirty="0" smtClean="0"/>
              <a:t> </a:t>
            </a:r>
            <a:r>
              <a:rPr lang="cs-CZ" dirty="0" err="1" smtClean="0"/>
              <a:t>level</a:t>
            </a:r>
            <a:endParaRPr lang="cs-CZ" dirty="0" smtClean="0"/>
          </a:p>
          <a:p>
            <a:pPr lvl="4"/>
            <a:r>
              <a:rPr lang="cs-CZ" dirty="0" err="1" smtClean="0"/>
              <a:t>Fifth</a:t>
            </a:r>
            <a:r>
              <a:rPr lang="cs-CZ" dirty="0" smtClean="0"/>
              <a:t> </a:t>
            </a:r>
            <a:r>
              <a:rPr lang="cs-CZ" dirty="0" err="1" smtClean="0"/>
              <a:t>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7451" y="6356350"/>
            <a:ext cx="529234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0529C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183137" y="6356349"/>
            <a:ext cx="5004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0529C"/>
                </a:solidFill>
              </a:defRPr>
            </a:lvl1pPr>
          </a:lstStyle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40510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  <p:sldLayoutId id="2147483657" r:id="rId7"/>
    <p:sldLayoutId id="2147483660" r:id="rId8"/>
    <p:sldLayoutId id="2147483661" r:id="rId9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457200" rtl="0" eaLnBrk="1" latinLnBrk="0" hangingPunct="1">
        <a:spcBef>
          <a:spcPct val="0"/>
        </a:spcBef>
        <a:buNone/>
        <a:defRPr sz="3600" b="1" kern="1200">
          <a:solidFill>
            <a:srgbClr val="00529C"/>
          </a:solidFill>
          <a:latin typeface="+mj-lt"/>
          <a:ea typeface="+mj-ea"/>
          <a:cs typeface="+mj-cs"/>
        </a:defRPr>
      </a:lvl1pPr>
    </p:titleStyle>
    <p:bodyStyle>
      <a:lvl1pPr marL="0" indent="0" algn="l" defTabSz="457200" rtl="0" eaLnBrk="1" latinLnBrk="0" hangingPunct="1">
        <a:lnSpc>
          <a:spcPct val="100000"/>
        </a:lnSpc>
        <a:spcBef>
          <a:spcPct val="20000"/>
        </a:spcBef>
        <a:spcAft>
          <a:spcPts val="200"/>
        </a:spcAft>
        <a:buFont typeface="Arial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4025" indent="-187325" algn="l" defTabSz="457200" rtl="0" eaLnBrk="1" latinLnBrk="0" hangingPunct="1">
        <a:lnSpc>
          <a:spcPct val="100000"/>
        </a:lnSpc>
        <a:spcBef>
          <a:spcPts val="1680"/>
        </a:spcBef>
        <a:spcAft>
          <a:spcPts val="0"/>
        </a:spcAft>
        <a:buFont typeface="Arial"/>
        <a:buChar char="•"/>
        <a:defRPr sz="2000" b="1" kern="1200">
          <a:solidFill>
            <a:srgbClr val="00529C"/>
          </a:solidFill>
          <a:latin typeface="+mn-lt"/>
          <a:ea typeface="+mn-ea"/>
          <a:cs typeface="+mn-cs"/>
        </a:defRPr>
      </a:lvl2pPr>
      <a:lvl3pPr marL="720725" indent="-187325" algn="l" defTabSz="457200" rtl="0" eaLnBrk="1" latinLnBrk="0" hangingPunct="1">
        <a:lnSpc>
          <a:spcPct val="100000"/>
        </a:lnSpc>
        <a:spcBef>
          <a:spcPts val="700"/>
        </a:spcBef>
        <a:spcAft>
          <a:spcPts val="0"/>
        </a:spcAft>
        <a:buFont typeface="Arial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87425" indent="-187325" algn="l" defTabSz="457200" rtl="0" eaLnBrk="1" latinLnBrk="0" hangingPunct="1">
        <a:lnSpc>
          <a:spcPct val="100000"/>
        </a:lnSpc>
        <a:spcBef>
          <a:spcPct val="20000"/>
        </a:spcBef>
        <a:spcAft>
          <a:spcPts val="0"/>
        </a:spcAft>
        <a:buFont typeface="Arial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54125" indent="-173038" algn="l" defTabSz="457200" rtl="0" eaLnBrk="1" latinLnBrk="0" hangingPunct="1">
        <a:lnSpc>
          <a:spcPct val="100000"/>
        </a:lnSpc>
        <a:spcBef>
          <a:spcPct val="20000"/>
        </a:spcBef>
        <a:spcAft>
          <a:spcPts val="0"/>
        </a:spcAft>
        <a:buFont typeface="Arial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www.mssf.cz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rr.cz/cs/" TargetMode="External"/><Relationship Id="rId2" Type="http://schemas.openxmlformats.org/officeDocument/2006/relationships/hyperlink" Target="http://dotaceeu.cz/IROP" TargetMode="Externa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5.png"/><Relationship Id="rId5" Type="http://schemas.openxmlformats.org/officeDocument/2006/relationships/hyperlink" Target="http://www.strukturalni-fondy.cz/cs/Microsites/IROP/Vyzvy" TargetMode="External"/><Relationship Id="rId4" Type="http://schemas.openxmlformats.org/officeDocument/2006/relationships/hyperlink" Target="http://www.dotaceeu.cz/cs/Fondy-EU/2014-2020/Metodicke-pokyny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strukturalni-fondy.cz/cs/Microsites/IROP/Dokumenty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9.xml"/><Relationship Id="rId4" Type="http://schemas.openxmlformats.org/officeDocument/2006/relationships/hyperlink" Target="http://www.strukturalni-fondy.cz/cs/Microsites/IROP/Vyzvy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1" y="715081"/>
            <a:ext cx="8201024" cy="4133143"/>
          </a:xfrm>
        </p:spPr>
        <p:txBody>
          <a:bodyPr>
            <a:normAutofit fontScale="90000"/>
          </a:bodyPr>
          <a:lstStyle/>
          <a:p>
            <a:pPr algn="ctr"/>
            <a:r>
              <a:rPr lang="cs-CZ" sz="4000" dirty="0" smtClean="0"/>
              <a:t/>
            </a:r>
            <a:br>
              <a:rPr lang="cs-CZ" sz="4000" dirty="0" smtClean="0"/>
            </a:br>
            <a:r>
              <a:rPr lang="cs-CZ" sz="4000" dirty="0"/>
              <a:t/>
            </a:r>
            <a:br>
              <a:rPr lang="cs-CZ" sz="4000" dirty="0"/>
            </a:br>
            <a:r>
              <a:rPr lang="cs-CZ" sz="4000" dirty="0" smtClean="0"/>
              <a:t>IROP </a:t>
            </a:r>
            <a:r>
              <a:rPr lang="cs-CZ" sz="4000" dirty="0" smtClean="0"/>
              <a:t>- a</a:t>
            </a:r>
            <a:r>
              <a:rPr lang="cs-CZ" sz="4900" dirty="0" smtClean="0"/>
              <a:t>ktuální a plánované výzvy </a:t>
            </a:r>
            <a:br>
              <a:rPr lang="cs-CZ" sz="4900" dirty="0" smtClean="0"/>
            </a:br>
            <a:r>
              <a:rPr lang="cs-CZ" sz="4900" dirty="0" smtClean="0"/>
              <a:t>s alokací </a:t>
            </a:r>
            <a:r>
              <a:rPr lang="cs-CZ" sz="4900" dirty="0"/>
              <a:t>vyčleněnou pro </a:t>
            </a:r>
            <a:r>
              <a:rPr lang="cs-CZ" sz="4900" dirty="0" smtClean="0"/>
              <a:t>KP </a:t>
            </a:r>
            <a:r>
              <a:rPr lang="cs-CZ" sz="4900" dirty="0" smtClean="0"/>
              <a:t>SVL</a:t>
            </a:r>
            <a:r>
              <a:rPr lang="cs-CZ" sz="4900" dirty="0" smtClean="0"/>
              <a:t/>
            </a:r>
            <a:br>
              <a:rPr lang="cs-CZ" sz="4900" dirty="0" smtClean="0"/>
            </a:br>
            <a:r>
              <a:rPr lang="cs-CZ" sz="4900" dirty="0" smtClean="0"/>
              <a:t/>
            </a:r>
            <a:br>
              <a:rPr lang="cs-CZ" sz="4900" dirty="0" smtClean="0"/>
            </a:br>
            <a:r>
              <a:rPr lang="cs-CZ" sz="4900" dirty="0" smtClean="0"/>
              <a:t/>
            </a:r>
            <a:br>
              <a:rPr lang="cs-CZ" sz="4900" dirty="0" smtClean="0"/>
            </a:br>
            <a:r>
              <a:rPr lang="cs-CZ" sz="2200" dirty="0" smtClean="0"/>
              <a:t>Liberec 15. 12. 2016</a:t>
            </a:r>
            <a:r>
              <a:rPr lang="cs-CZ" sz="4900" dirty="0" smtClean="0"/>
              <a:t/>
            </a:r>
            <a:br>
              <a:rPr lang="cs-CZ" sz="4900" dirty="0" smtClean="0"/>
            </a:br>
            <a:r>
              <a:rPr lang="cs-CZ" sz="4900" dirty="0" smtClean="0"/>
              <a:t> </a:t>
            </a:r>
            <a:r>
              <a:rPr lang="cs-CZ" sz="4000" dirty="0" smtClean="0"/>
              <a:t/>
            </a:r>
            <a:br>
              <a:rPr lang="cs-CZ" sz="4000" dirty="0" smtClean="0"/>
            </a:br>
            <a:r>
              <a:rPr lang="cs-CZ" sz="4000" dirty="0"/>
              <a:t/>
            </a:r>
            <a:br>
              <a:rPr lang="cs-CZ" sz="4000" dirty="0"/>
            </a:br>
            <a:r>
              <a:rPr lang="cs-CZ" sz="4000" dirty="0" smtClean="0"/>
              <a:t/>
            </a:r>
            <a:br>
              <a:rPr lang="cs-CZ" sz="4000" dirty="0" smtClean="0"/>
            </a:br>
            <a:r>
              <a:rPr lang="cs-CZ" sz="4000" dirty="0"/>
              <a:t/>
            </a:r>
            <a:br>
              <a:rPr lang="cs-CZ" sz="4000" dirty="0"/>
            </a:b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799" y="5672072"/>
            <a:ext cx="7724775" cy="570201"/>
          </a:xfrm>
        </p:spPr>
        <p:txBody>
          <a:bodyPr>
            <a:normAutofit fontScale="92500"/>
          </a:bodyPr>
          <a:lstStyle/>
          <a:p>
            <a:pPr algn="ctr"/>
            <a:r>
              <a:rPr lang="cs-CZ" dirty="0" smtClean="0">
                <a:solidFill>
                  <a:schemeClr val="bg1"/>
                </a:solidFill>
              </a:rPr>
              <a:t>Ing. Romana Valentová, Centrum pro regionální rozvoj České republiky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7" name="Obrázek 6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2658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1" y="1084263"/>
            <a:ext cx="8229600" cy="5041901"/>
          </a:xfrm>
        </p:spPr>
        <p:txBody>
          <a:bodyPr>
            <a:noAutofit/>
          </a:bodyPr>
          <a:lstStyle/>
          <a:p>
            <a:pPr eaLnBrk="0" fontAlgn="base" hangingPunct="0">
              <a:spcBef>
                <a:spcPts val="0"/>
              </a:spcBef>
              <a:spcAft>
                <a:spcPts val="0"/>
              </a:spcAft>
            </a:pPr>
            <a:r>
              <a:rPr lang="cs-CZ" b="1" dirty="0"/>
              <a:t>Vyhlášení </a:t>
            </a:r>
            <a:r>
              <a:rPr lang="cs-CZ" b="1" dirty="0" smtClean="0"/>
              <a:t>výzvy: </a:t>
            </a:r>
            <a:r>
              <a:rPr lang="cs-CZ" dirty="0"/>
              <a:t>	</a:t>
            </a:r>
            <a:r>
              <a:rPr lang="cs-CZ" dirty="0" smtClean="0"/>
              <a:t>10. 8. 2016</a:t>
            </a:r>
            <a:r>
              <a:rPr lang="cs-CZ" b="1" dirty="0"/>
              <a:t>	</a:t>
            </a:r>
            <a:r>
              <a:rPr lang="cs-CZ" b="1" dirty="0" smtClean="0"/>
              <a:t>Příjem </a:t>
            </a:r>
            <a:r>
              <a:rPr lang="cs-CZ" b="1" dirty="0"/>
              <a:t>žádostí: </a:t>
            </a:r>
            <a:r>
              <a:rPr lang="cs-CZ" dirty="0" smtClean="0">
                <a:solidFill>
                  <a:srgbClr val="FF0000"/>
                </a:solidFill>
              </a:rPr>
              <a:t>do </a:t>
            </a:r>
            <a:r>
              <a:rPr lang="cs-CZ" dirty="0">
                <a:solidFill>
                  <a:srgbClr val="FF0000"/>
                </a:solidFill>
              </a:rPr>
              <a:t>31. 1. </a:t>
            </a:r>
            <a:r>
              <a:rPr lang="cs-CZ" dirty="0" smtClean="0">
                <a:solidFill>
                  <a:srgbClr val="FF0000"/>
                </a:solidFill>
              </a:rPr>
              <a:t>2017</a:t>
            </a:r>
            <a:r>
              <a:rPr lang="cs-CZ" dirty="0" smtClean="0"/>
              <a:t>	</a:t>
            </a:r>
            <a:r>
              <a:rPr lang="cs-CZ" b="1" dirty="0" smtClean="0"/>
              <a:t>Kolová</a:t>
            </a:r>
            <a:endParaRPr lang="cs-CZ" b="1" dirty="0"/>
          </a:p>
          <a:p>
            <a:pPr eaLnBrk="0" fontAlgn="base" hangingPunct="0">
              <a:spcBef>
                <a:spcPts val="0"/>
              </a:spcBef>
              <a:spcAft>
                <a:spcPts val="0"/>
              </a:spcAft>
            </a:pPr>
            <a:r>
              <a:rPr lang="cs-CZ" b="1" dirty="0" smtClean="0"/>
              <a:t>Datum </a:t>
            </a:r>
            <a:r>
              <a:rPr lang="cs-CZ" b="1" dirty="0"/>
              <a:t>zahájení </a:t>
            </a:r>
            <a:r>
              <a:rPr lang="cs-CZ" b="1" dirty="0" smtClean="0"/>
              <a:t> a ukončení realizace </a:t>
            </a:r>
            <a:r>
              <a:rPr lang="cs-CZ" b="1" dirty="0"/>
              <a:t>projektu: </a:t>
            </a:r>
            <a:r>
              <a:rPr lang="cs-CZ" dirty="0"/>
              <a:t>	od 1. 1. </a:t>
            </a:r>
            <a:r>
              <a:rPr lang="cs-CZ" dirty="0" smtClean="0"/>
              <a:t>2014 do </a:t>
            </a:r>
            <a:r>
              <a:rPr lang="cs-CZ" dirty="0"/>
              <a:t>31. 12. 2019</a:t>
            </a:r>
          </a:p>
          <a:p>
            <a:pPr marL="0" lvl="1" indent="0">
              <a:spcBef>
                <a:spcPts val="0"/>
              </a:spcBef>
              <a:buNone/>
              <a:defRPr/>
            </a:pPr>
            <a:r>
              <a:rPr lang="cs-CZ" altLang="cs-CZ" sz="1800" dirty="0">
                <a:solidFill>
                  <a:schemeClr val="tx1"/>
                </a:solidFill>
              </a:rPr>
              <a:t>Výše </a:t>
            </a:r>
            <a:r>
              <a:rPr lang="cs-CZ" altLang="cs-CZ" sz="1800" dirty="0" smtClean="0">
                <a:solidFill>
                  <a:schemeClr val="tx1"/>
                </a:solidFill>
              </a:rPr>
              <a:t>CZV na </a:t>
            </a:r>
            <a:r>
              <a:rPr lang="cs-CZ" altLang="cs-CZ" sz="1800" dirty="0">
                <a:solidFill>
                  <a:schemeClr val="tx1"/>
                </a:solidFill>
              </a:rPr>
              <a:t>projekt: </a:t>
            </a:r>
            <a:r>
              <a:rPr lang="cs-CZ" altLang="cs-CZ" sz="1800" b="0" dirty="0">
                <a:solidFill>
                  <a:schemeClr val="tx1"/>
                </a:solidFill>
              </a:rPr>
              <a:t>m</a:t>
            </a:r>
            <a:r>
              <a:rPr lang="cs-CZ" altLang="cs-CZ" sz="1800" b="0" dirty="0" smtClean="0">
                <a:solidFill>
                  <a:schemeClr val="tx1"/>
                </a:solidFill>
              </a:rPr>
              <a:t>in</a:t>
            </a:r>
            <a:r>
              <a:rPr lang="cs-CZ" altLang="cs-CZ" sz="1800" b="0" dirty="0">
                <a:solidFill>
                  <a:schemeClr val="tx1"/>
                </a:solidFill>
              </a:rPr>
              <a:t>.  </a:t>
            </a:r>
            <a:r>
              <a:rPr lang="cs-CZ" altLang="cs-CZ" sz="1800" b="0" dirty="0" smtClean="0">
                <a:solidFill>
                  <a:schemeClr val="tx1"/>
                </a:solidFill>
              </a:rPr>
              <a:t>400.000 </a:t>
            </a:r>
            <a:r>
              <a:rPr lang="cs-CZ" altLang="cs-CZ" sz="1800" b="0" dirty="0">
                <a:solidFill>
                  <a:schemeClr val="tx1"/>
                </a:solidFill>
              </a:rPr>
              <a:t>Kč,- </a:t>
            </a:r>
            <a:r>
              <a:rPr lang="cs-CZ" altLang="cs-CZ" sz="1800" b="0" dirty="0" smtClean="0">
                <a:solidFill>
                  <a:schemeClr val="tx1"/>
                </a:solidFill>
              </a:rPr>
              <a:t>max</a:t>
            </a:r>
            <a:r>
              <a:rPr lang="cs-CZ" altLang="cs-CZ" sz="1800" b="0" dirty="0">
                <a:solidFill>
                  <a:schemeClr val="tx1"/>
                </a:solidFill>
              </a:rPr>
              <a:t>. </a:t>
            </a:r>
            <a:r>
              <a:rPr lang="cs-CZ" altLang="cs-CZ" sz="1800" b="0" dirty="0" smtClean="0">
                <a:solidFill>
                  <a:schemeClr val="tx1"/>
                </a:solidFill>
              </a:rPr>
              <a:t>4.900.000 </a:t>
            </a:r>
            <a:r>
              <a:rPr lang="cs-CZ" altLang="cs-CZ" sz="1800" b="0" dirty="0">
                <a:solidFill>
                  <a:schemeClr val="tx1"/>
                </a:solidFill>
              </a:rPr>
              <a:t>Kč</a:t>
            </a:r>
            <a:r>
              <a:rPr lang="cs-CZ" altLang="cs-CZ" sz="1800" b="0" dirty="0" smtClean="0">
                <a:solidFill>
                  <a:schemeClr val="tx1"/>
                </a:solidFill>
              </a:rPr>
              <a:t>,-</a:t>
            </a:r>
          </a:p>
          <a:p>
            <a:pPr marL="0" lvl="1" indent="0">
              <a:spcBef>
                <a:spcPts val="0"/>
              </a:spcBef>
              <a:buNone/>
              <a:defRPr/>
            </a:pPr>
            <a:r>
              <a:rPr lang="cs-CZ" sz="1800" dirty="0" smtClean="0">
                <a:solidFill>
                  <a:schemeClr val="tx1"/>
                </a:solidFill>
              </a:rPr>
              <a:t>Oprávněný </a:t>
            </a:r>
            <a:r>
              <a:rPr lang="cs-CZ" sz="1800" dirty="0">
                <a:solidFill>
                  <a:schemeClr val="tx1"/>
                </a:solidFill>
              </a:rPr>
              <a:t>žadatel: </a:t>
            </a:r>
            <a:r>
              <a:rPr lang="cs-CZ" sz="1800" b="0" dirty="0" smtClean="0">
                <a:solidFill>
                  <a:schemeClr val="tx1"/>
                </a:solidFill>
              </a:rPr>
              <a:t>OSVČ, obchodní korporace, </a:t>
            </a:r>
            <a:r>
              <a:rPr lang="cs-CZ" sz="1800" b="0" dirty="0">
                <a:solidFill>
                  <a:schemeClr val="tx1"/>
                </a:solidFill>
              </a:rPr>
              <a:t>NNO, církve, církevní organizace.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b="1" dirty="0" smtClean="0"/>
              <a:t>Alokace výzvy:</a:t>
            </a:r>
            <a:r>
              <a:rPr lang="cs-CZ" b="1" dirty="0"/>
              <a:t> </a:t>
            </a:r>
            <a:r>
              <a:rPr lang="cs-CZ" dirty="0" smtClean="0">
                <a:solidFill>
                  <a:prstClr val="black"/>
                </a:solidFill>
              </a:rPr>
              <a:t>179.000.000,-Kč </a:t>
            </a:r>
            <a:r>
              <a:rPr lang="cs-CZ" b="1" dirty="0" smtClean="0">
                <a:solidFill>
                  <a:srgbClr val="FF0000"/>
                </a:solidFill>
              </a:rPr>
              <a:t>z </a:t>
            </a:r>
            <a:r>
              <a:rPr lang="cs-CZ" b="1" dirty="0">
                <a:solidFill>
                  <a:srgbClr val="FF0000"/>
                </a:solidFill>
              </a:rPr>
              <a:t>toho alokace pro KP </a:t>
            </a:r>
            <a:r>
              <a:rPr lang="cs-CZ" b="1" dirty="0" smtClean="0">
                <a:solidFill>
                  <a:srgbClr val="FF0000"/>
                </a:solidFill>
              </a:rPr>
              <a:t>SVL 79.000.000 </a:t>
            </a:r>
            <a:r>
              <a:rPr lang="cs-CZ" b="1" dirty="0">
                <a:solidFill>
                  <a:srgbClr val="FF0000"/>
                </a:solidFill>
              </a:rPr>
              <a:t>Kč </a:t>
            </a:r>
            <a:r>
              <a:rPr lang="cs-CZ" dirty="0"/>
              <a:t>	</a:t>
            </a:r>
            <a:endParaRPr lang="cs-CZ" dirty="0">
              <a:solidFill>
                <a:prstClr val="black"/>
              </a:solidFill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endParaRPr lang="cs-CZ" b="1" dirty="0" smtClean="0"/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cs-CZ" b="1" dirty="0" smtClean="0"/>
              <a:t>Podporované </a:t>
            </a:r>
            <a:r>
              <a:rPr lang="cs-CZ" b="1" dirty="0"/>
              <a:t>aktivity: </a:t>
            </a:r>
            <a:r>
              <a:rPr lang="cs-CZ" dirty="0"/>
              <a:t>n</a:t>
            </a:r>
            <a:r>
              <a:rPr lang="cs-CZ" dirty="0" smtClean="0"/>
              <a:t>ová </a:t>
            </a:r>
            <a:r>
              <a:rPr lang="cs-CZ" dirty="0"/>
              <a:t>výstavba, nákup objektů, stavební úpravy, nákup zařízení a vybavení, které vytvoří podmínky pro sociální podnikání. </a:t>
            </a:r>
          </a:p>
          <a:p>
            <a:pPr eaLnBrk="0" fontAlgn="base" hangingPunct="0">
              <a:spcBef>
                <a:spcPts val="0"/>
              </a:spcBef>
              <a:spcAft>
                <a:spcPts val="0"/>
              </a:spcAft>
            </a:pPr>
            <a:r>
              <a:rPr lang="cs-CZ" b="1" dirty="0" smtClean="0"/>
              <a:t>Nový </a:t>
            </a:r>
            <a:r>
              <a:rPr lang="cs-CZ" b="1" dirty="0"/>
              <a:t>sociální podnik</a:t>
            </a:r>
          </a:p>
          <a:p>
            <a:pPr marL="1038225" indent="-857250" eaLnBrk="0" fontAlgn="base" hangingPunc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dirty="0"/>
              <a:t>n</a:t>
            </a:r>
            <a:r>
              <a:rPr lang="cs-CZ" dirty="0" smtClean="0"/>
              <a:t>ový </a:t>
            </a:r>
            <a:r>
              <a:rPr lang="cs-CZ" dirty="0"/>
              <a:t>podnikatelský subjekt</a:t>
            </a:r>
          </a:p>
          <a:p>
            <a:pPr marL="1038225" indent="-857250" eaLnBrk="0" fontAlgn="base" hangingPunc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dirty="0"/>
              <a:t>r</a:t>
            </a:r>
            <a:r>
              <a:rPr lang="cs-CZ" dirty="0" smtClean="0"/>
              <a:t>ozšířením </a:t>
            </a:r>
            <a:r>
              <a:rPr lang="cs-CZ" dirty="0"/>
              <a:t>stávajícího - nová živnost v rámci stávajícího podnikání</a:t>
            </a:r>
          </a:p>
          <a:p>
            <a:pPr eaLnBrk="0" fontAlgn="base" hangingPunct="0">
              <a:spcBef>
                <a:spcPts val="0"/>
              </a:spcBef>
              <a:spcAft>
                <a:spcPts val="0"/>
              </a:spcAft>
            </a:pPr>
            <a:r>
              <a:rPr lang="cs-CZ" b="1" dirty="0" smtClean="0"/>
              <a:t>Rozšíření </a:t>
            </a:r>
            <a:r>
              <a:rPr lang="cs-CZ" b="1" dirty="0"/>
              <a:t>sociálního podniku </a:t>
            </a:r>
          </a:p>
          <a:p>
            <a:pPr marL="1219200" lvl="0" indent="-8572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dirty="0"/>
              <a:t>rozšíření nabízených produktů a služeb, </a:t>
            </a:r>
          </a:p>
          <a:p>
            <a:pPr marL="1219200" lvl="0" indent="-8572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dirty="0"/>
              <a:t>rozšíření prostorové kapacity podniku, </a:t>
            </a:r>
          </a:p>
          <a:p>
            <a:pPr marL="1219200" lvl="0" indent="-8572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dirty="0"/>
              <a:t>zavedení nových technologií výroby,</a:t>
            </a:r>
          </a:p>
          <a:p>
            <a:pPr marL="1219200" lvl="0" indent="-8572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dirty="0"/>
              <a:t>zefektivnění procesů v podniku,</a:t>
            </a:r>
          </a:p>
          <a:p>
            <a:pPr eaLnBrk="0" fontAlgn="base" hangingPunct="0">
              <a:spcBef>
                <a:spcPts val="0"/>
              </a:spcBef>
              <a:spcAft>
                <a:spcPts val="0"/>
              </a:spcAft>
            </a:pPr>
            <a:r>
              <a:rPr lang="cs-CZ" b="1" dirty="0" smtClean="0"/>
              <a:t>Vznik </a:t>
            </a:r>
            <a:r>
              <a:rPr lang="cs-CZ" b="1" dirty="0"/>
              <a:t>nových nebo rozšíření podnikatelských aktivit </a:t>
            </a:r>
            <a:r>
              <a:rPr lang="cs-CZ" b="1" dirty="0" smtClean="0"/>
              <a:t>OSVČ</a:t>
            </a:r>
          </a:p>
          <a:p>
            <a:pPr eaLnBrk="0" fontAlgn="base" hangingPunct="0">
              <a:spcBef>
                <a:spcPts val="0"/>
              </a:spcBef>
              <a:spcAft>
                <a:spcPts val="0"/>
              </a:spcAft>
            </a:pPr>
            <a:r>
              <a:rPr lang="cs-CZ" b="1" dirty="0" smtClean="0"/>
              <a:t>Veřejná podpora: </a:t>
            </a:r>
            <a:r>
              <a:rPr lang="cs-CZ" dirty="0" smtClean="0"/>
              <a:t>De </a:t>
            </a:r>
            <a:r>
              <a:rPr lang="cs-CZ" dirty="0" err="1" smtClean="0"/>
              <a:t>minimis</a:t>
            </a:r>
            <a:r>
              <a:rPr lang="cs-CZ" dirty="0" smtClean="0"/>
              <a:t> 200.000,- €</a:t>
            </a:r>
            <a:endParaRPr lang="cs-CZ" dirty="0"/>
          </a:p>
          <a:p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cs-CZ" sz="3200" dirty="0" smtClean="0">
                <a:solidFill>
                  <a:srgbClr val="0070C0"/>
                </a:solidFill>
              </a:rPr>
              <a:t>44. Výzva - Sociální podnikání </a:t>
            </a:r>
            <a:r>
              <a:rPr lang="cs-CZ" sz="3200" dirty="0" smtClean="0">
                <a:solidFill>
                  <a:srgbClr val="0070C0"/>
                </a:solidFill>
              </a:rPr>
              <a:t>SVL</a:t>
            </a:r>
            <a:br>
              <a:rPr lang="cs-CZ" sz="3200" dirty="0" smtClean="0">
                <a:solidFill>
                  <a:srgbClr val="0070C0"/>
                </a:solidFill>
              </a:rPr>
            </a:br>
            <a:r>
              <a:rPr lang="cs-CZ" sz="1600" dirty="0">
                <a:latin typeface="Myriad Pro"/>
              </a:rPr>
              <a:t>paralelní výzva č. 4</a:t>
            </a:r>
            <a:r>
              <a:rPr lang="cs-CZ" sz="1600" dirty="0" smtClean="0">
                <a:latin typeface="Myriad Pro"/>
              </a:rPr>
              <a:t>3 </a:t>
            </a:r>
            <a:r>
              <a:rPr lang="cs-CZ" sz="1600" dirty="0">
                <a:latin typeface="Myriad Pro"/>
              </a:rPr>
              <a:t>Sociální </a:t>
            </a:r>
            <a:r>
              <a:rPr lang="cs-CZ" sz="1600" dirty="0" smtClean="0">
                <a:latin typeface="Myriad Pro"/>
              </a:rPr>
              <a:t>podnikání </a:t>
            </a:r>
            <a:endParaRPr lang="cs-CZ" sz="16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10</a:t>
            </a:fld>
            <a:endParaRPr lang="en-US" dirty="0"/>
          </a:p>
        </p:txBody>
      </p:sp>
      <p:pic>
        <p:nvPicPr>
          <p:cNvPr id="6" name="Obrázek 5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80320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574431" y="1084263"/>
            <a:ext cx="8264769" cy="5363429"/>
          </a:xfrm>
        </p:spPr>
        <p:txBody>
          <a:bodyPr>
            <a:normAutofit fontScale="40000" lnSpcReduction="20000"/>
          </a:bodyPr>
          <a:lstStyle/>
          <a:p>
            <a:pPr eaLnBrk="0" fontAlgn="base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4500" b="1" dirty="0"/>
              <a:t>Vyhlášení </a:t>
            </a:r>
            <a:r>
              <a:rPr lang="cs-CZ" sz="4500" b="1" dirty="0" smtClean="0"/>
              <a:t>výzev:</a:t>
            </a:r>
            <a:r>
              <a:rPr lang="cs-CZ" sz="4500" dirty="0"/>
              <a:t> </a:t>
            </a:r>
            <a:r>
              <a:rPr lang="cs-CZ" sz="4500" dirty="0" smtClean="0"/>
              <a:t>17</a:t>
            </a:r>
            <a:r>
              <a:rPr lang="cs-CZ" sz="4500" dirty="0"/>
              <a:t>. 8. </a:t>
            </a:r>
            <a:r>
              <a:rPr lang="cs-CZ" sz="4500" dirty="0" smtClean="0"/>
              <a:t>2016</a:t>
            </a:r>
            <a:r>
              <a:rPr lang="cs-CZ" sz="4500" dirty="0"/>
              <a:t>	</a:t>
            </a:r>
            <a:r>
              <a:rPr lang="cs-CZ" sz="4500" dirty="0" smtClean="0"/>
              <a:t>	</a:t>
            </a:r>
            <a:r>
              <a:rPr lang="cs-CZ" sz="4500" b="1" dirty="0" smtClean="0"/>
              <a:t>Příjem </a:t>
            </a:r>
            <a:r>
              <a:rPr lang="cs-CZ" sz="4500" b="1" dirty="0"/>
              <a:t>žádostí: </a:t>
            </a:r>
            <a:r>
              <a:rPr lang="cs-CZ" sz="4500" dirty="0">
                <a:solidFill>
                  <a:srgbClr val="FF0000"/>
                </a:solidFill>
              </a:rPr>
              <a:t>do 14. 2. 2017</a:t>
            </a:r>
            <a:r>
              <a:rPr lang="cs-CZ" sz="4500" b="1" dirty="0"/>
              <a:t>	Kolová</a:t>
            </a:r>
            <a:r>
              <a:rPr lang="cs-CZ" sz="4500" dirty="0"/>
              <a:t> 	</a:t>
            </a:r>
            <a:endParaRPr lang="cs-CZ" sz="4500" b="1" dirty="0"/>
          </a:p>
          <a:p>
            <a:pPr eaLnBrk="0" fontAlgn="base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4500" b="1" dirty="0" smtClean="0"/>
              <a:t>Datum </a:t>
            </a:r>
            <a:r>
              <a:rPr lang="cs-CZ" sz="4500" b="1" dirty="0"/>
              <a:t>zahájení  a ukončení realizace projektu: </a:t>
            </a:r>
            <a:r>
              <a:rPr lang="cs-CZ" sz="4500" dirty="0" smtClean="0"/>
              <a:t>od 1. 1. 2014 do 28</a:t>
            </a:r>
            <a:r>
              <a:rPr lang="cs-CZ" sz="4500" dirty="0"/>
              <a:t>. 6. </a:t>
            </a:r>
            <a:r>
              <a:rPr lang="cs-CZ" sz="4500" dirty="0" smtClean="0"/>
              <a:t>2019</a:t>
            </a:r>
          </a:p>
          <a:p>
            <a:pPr marL="0" lvl="1" indent="0" eaLnBrk="0" fontAlgn="base" hangingPunct="0">
              <a:lnSpc>
                <a:spcPct val="110000"/>
              </a:lnSpc>
              <a:spcBef>
                <a:spcPts val="0"/>
              </a:spcBef>
              <a:buNone/>
            </a:pPr>
            <a:r>
              <a:rPr lang="cs-CZ" altLang="cs-CZ" sz="4500" dirty="0">
                <a:solidFill>
                  <a:schemeClr val="tx1"/>
                </a:solidFill>
              </a:rPr>
              <a:t>Výše </a:t>
            </a:r>
            <a:r>
              <a:rPr lang="cs-CZ" altLang="cs-CZ" sz="4500" dirty="0" smtClean="0">
                <a:solidFill>
                  <a:schemeClr val="tx1"/>
                </a:solidFill>
              </a:rPr>
              <a:t>CZV na </a:t>
            </a:r>
            <a:r>
              <a:rPr lang="cs-CZ" altLang="cs-CZ" sz="4500" dirty="0">
                <a:solidFill>
                  <a:schemeClr val="tx1"/>
                </a:solidFill>
              </a:rPr>
              <a:t>projekt: </a:t>
            </a:r>
            <a:r>
              <a:rPr lang="cs-CZ" altLang="cs-CZ" sz="4500" b="0" dirty="0" smtClean="0">
                <a:solidFill>
                  <a:schemeClr val="tx1"/>
                </a:solidFill>
              </a:rPr>
              <a:t>min</a:t>
            </a:r>
            <a:r>
              <a:rPr lang="cs-CZ" altLang="cs-CZ" sz="4500" b="0" dirty="0">
                <a:solidFill>
                  <a:schemeClr val="tx1"/>
                </a:solidFill>
              </a:rPr>
              <a:t>. </a:t>
            </a:r>
            <a:r>
              <a:rPr lang="cs-CZ" sz="4500" b="0" dirty="0">
                <a:solidFill>
                  <a:schemeClr val="tx1"/>
                </a:solidFill>
              </a:rPr>
              <a:t>1 000 000 </a:t>
            </a:r>
            <a:r>
              <a:rPr lang="cs-CZ" altLang="cs-CZ" sz="4500" b="0" dirty="0" smtClean="0">
                <a:solidFill>
                  <a:schemeClr val="tx1"/>
                </a:solidFill>
              </a:rPr>
              <a:t>Kč</a:t>
            </a:r>
            <a:r>
              <a:rPr lang="cs-CZ" altLang="cs-CZ" sz="4500" b="0" dirty="0">
                <a:solidFill>
                  <a:schemeClr val="tx1"/>
                </a:solidFill>
              </a:rPr>
              <a:t>,- </a:t>
            </a:r>
            <a:r>
              <a:rPr lang="cs-CZ" altLang="cs-CZ" sz="4500" b="0" dirty="0" smtClean="0">
                <a:solidFill>
                  <a:schemeClr val="tx1"/>
                </a:solidFill>
              </a:rPr>
              <a:t>max</a:t>
            </a:r>
            <a:r>
              <a:rPr lang="cs-CZ" altLang="cs-CZ" sz="4500" b="0" dirty="0">
                <a:solidFill>
                  <a:schemeClr val="tx1"/>
                </a:solidFill>
              </a:rPr>
              <a:t>. </a:t>
            </a:r>
            <a:r>
              <a:rPr lang="cs-CZ" altLang="cs-CZ" sz="4500" b="0" dirty="0" smtClean="0">
                <a:solidFill>
                  <a:schemeClr val="tx1"/>
                </a:solidFill>
              </a:rPr>
              <a:t>99.000.000,-Kč</a:t>
            </a:r>
            <a:endParaRPr lang="cs-CZ" altLang="cs-CZ" sz="4500" b="0" dirty="0">
              <a:solidFill>
                <a:schemeClr val="tx1"/>
              </a:solidFill>
            </a:endParaRPr>
          </a:p>
          <a:p>
            <a:r>
              <a:rPr lang="cs-CZ" sz="4500" b="1" dirty="0" smtClean="0">
                <a:solidFill>
                  <a:schemeClr val="tx1"/>
                </a:solidFill>
              </a:rPr>
              <a:t>Oprávněný </a:t>
            </a:r>
            <a:r>
              <a:rPr lang="cs-CZ" sz="4500" b="1" dirty="0">
                <a:solidFill>
                  <a:schemeClr val="tx1"/>
                </a:solidFill>
              </a:rPr>
              <a:t>žadatel</a:t>
            </a:r>
            <a:r>
              <a:rPr lang="cs-CZ" sz="4500" b="1" dirty="0" smtClean="0">
                <a:solidFill>
                  <a:schemeClr val="tx1"/>
                </a:solidFill>
              </a:rPr>
              <a:t>: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4500" dirty="0" smtClean="0"/>
              <a:t>školy </a:t>
            </a:r>
            <a:r>
              <a:rPr lang="cs-CZ" sz="4500" dirty="0"/>
              <a:t>a školská zařízení v oblasti základního </a:t>
            </a:r>
            <a:r>
              <a:rPr lang="cs-CZ" sz="4500" dirty="0" smtClean="0"/>
              <a:t>vzdělávání, další </a:t>
            </a:r>
            <a:r>
              <a:rPr lang="cs-CZ" sz="4500" dirty="0"/>
              <a:t>subjekty podílející se na realizaci vzdělávacích </a:t>
            </a:r>
            <a:r>
              <a:rPr lang="cs-CZ" sz="4500" dirty="0" smtClean="0"/>
              <a:t>aktivit, kraje , </a:t>
            </a:r>
            <a:r>
              <a:rPr lang="cs-CZ" sz="4500" b="1" dirty="0" smtClean="0"/>
              <a:t>obce, jimi zřizované </a:t>
            </a:r>
            <a:r>
              <a:rPr lang="cs-CZ" sz="4500" b="1" dirty="0"/>
              <a:t>nebo zakládané </a:t>
            </a:r>
            <a:r>
              <a:rPr lang="cs-CZ" sz="4500" b="1" dirty="0" smtClean="0"/>
              <a:t>organizace</a:t>
            </a:r>
            <a:r>
              <a:rPr lang="cs-CZ" sz="4500" dirty="0" smtClean="0"/>
              <a:t>, </a:t>
            </a:r>
            <a:r>
              <a:rPr lang="cs-CZ" sz="4500" b="0" dirty="0" smtClean="0">
                <a:solidFill>
                  <a:schemeClr val="tx1"/>
                </a:solidFill>
              </a:rPr>
              <a:t>NNO</a:t>
            </a:r>
            <a:r>
              <a:rPr lang="cs-CZ" sz="4500" b="0" dirty="0">
                <a:solidFill>
                  <a:schemeClr val="tx1"/>
                </a:solidFill>
              </a:rPr>
              <a:t>, církve, církevní </a:t>
            </a:r>
            <a:r>
              <a:rPr lang="cs-CZ" sz="4500" b="0" dirty="0" smtClean="0">
                <a:solidFill>
                  <a:schemeClr val="tx1"/>
                </a:solidFill>
              </a:rPr>
              <a:t>organizace, OSS a jejich PO.</a:t>
            </a:r>
            <a:endParaRPr lang="cs-CZ" sz="4500" b="0" dirty="0">
              <a:solidFill>
                <a:schemeClr val="tx1"/>
              </a:solidFill>
            </a:endParaRP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endParaRPr lang="cs-CZ" sz="4500" b="1" dirty="0" smtClean="0"/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4500" b="1" dirty="0" smtClean="0"/>
              <a:t>Alokace výzvy:</a:t>
            </a:r>
            <a:r>
              <a:rPr lang="cs-CZ" sz="4500" dirty="0">
                <a:solidFill>
                  <a:prstClr val="black"/>
                </a:solidFill>
              </a:rPr>
              <a:t> </a:t>
            </a:r>
            <a:r>
              <a:rPr lang="cs-CZ" sz="4500" dirty="0" smtClean="0">
                <a:solidFill>
                  <a:prstClr val="black"/>
                </a:solidFill>
              </a:rPr>
              <a:t>1.511.176.470,-Kč </a:t>
            </a:r>
            <a:r>
              <a:rPr lang="cs-CZ" sz="4900" b="1" dirty="0" smtClean="0">
                <a:solidFill>
                  <a:srgbClr val="FF0000"/>
                </a:solidFill>
              </a:rPr>
              <a:t>z </a:t>
            </a:r>
            <a:r>
              <a:rPr lang="cs-CZ" sz="4900" b="1" dirty="0">
                <a:solidFill>
                  <a:srgbClr val="FF0000"/>
                </a:solidFill>
              </a:rPr>
              <a:t>toho alokace pro KP SVL </a:t>
            </a:r>
            <a:r>
              <a:rPr lang="cs-CZ" sz="4900" b="1" dirty="0" smtClean="0">
                <a:solidFill>
                  <a:srgbClr val="FF0000"/>
                </a:solidFill>
                <a:cs typeface="Arial" panose="020B0604020202020204" pitchFamily="34" charset="0"/>
              </a:rPr>
              <a:t>441 </a:t>
            </a:r>
            <a:r>
              <a:rPr lang="cs-CZ" sz="4900" b="1" dirty="0">
                <a:solidFill>
                  <a:srgbClr val="FF0000"/>
                </a:solidFill>
                <a:cs typeface="Arial" panose="020B0604020202020204" pitchFamily="34" charset="0"/>
              </a:rPr>
              <a:t>025 250 Kč </a:t>
            </a:r>
            <a:r>
              <a:rPr lang="cs-CZ" sz="4900" dirty="0">
                <a:cs typeface="Arial" panose="020B0604020202020204" pitchFamily="34" charset="0"/>
              </a:rPr>
              <a:t>	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endParaRPr lang="cs-CZ" sz="4500" b="1" dirty="0" smtClean="0"/>
          </a:p>
          <a:p>
            <a:pPr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4500" b="1" dirty="0" smtClean="0"/>
              <a:t>Podporované </a:t>
            </a:r>
            <a:r>
              <a:rPr lang="cs-CZ" sz="4500" b="1" dirty="0"/>
              <a:t>aktivity: 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4500" dirty="0"/>
              <a:t>Stavby, stavební úpravy a pořízení vybavení odborných učeben za účelem zvýšení kvality vzdělávání ve vazbě na budoucí uplatnění na trhu práce v klíčových kompetencích (komunikace v cizích jazycích, práce s digitálními technologiemi, přírodní vědy, technické a řemeslné obory). 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4500" dirty="0"/>
              <a:t>Rekonstrukce a stavební úpravy stávající infrastruktury ve vazbě na budování bezbariérovosti škol. 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4500" dirty="0"/>
              <a:t>Zvýšení kapacit škol ve vazbě na území se sociálně vyloučenou lokalitou, kde je prokazatelný nedostatek těchto kapacit. 	</a:t>
            </a:r>
          </a:p>
          <a:p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 smtClean="0">
                <a:solidFill>
                  <a:srgbClr val="0070C0"/>
                </a:solidFill>
              </a:rPr>
              <a:t>47. </a:t>
            </a:r>
            <a:r>
              <a:rPr lang="cs-CZ" dirty="0">
                <a:solidFill>
                  <a:srgbClr val="0070C0"/>
                </a:solidFill>
              </a:rPr>
              <a:t>výzva </a:t>
            </a:r>
            <a:r>
              <a:rPr lang="cs-CZ" dirty="0" smtClean="0">
                <a:solidFill>
                  <a:srgbClr val="0070C0"/>
                </a:solidFill>
              </a:rPr>
              <a:t>– Infrastruktura </a:t>
            </a:r>
            <a:r>
              <a:rPr lang="cs-CZ" dirty="0">
                <a:solidFill>
                  <a:srgbClr val="0070C0"/>
                </a:solidFill>
              </a:rPr>
              <a:t>základních škol </a:t>
            </a:r>
            <a:r>
              <a:rPr lang="cs-CZ" dirty="0" smtClean="0">
                <a:solidFill>
                  <a:srgbClr val="0070C0"/>
                </a:solidFill>
              </a:rPr>
              <a:t>SVL</a:t>
            </a:r>
            <a:br>
              <a:rPr lang="cs-CZ" dirty="0" smtClean="0">
                <a:solidFill>
                  <a:srgbClr val="0070C0"/>
                </a:solidFill>
              </a:rPr>
            </a:br>
            <a:r>
              <a:rPr lang="cs-CZ" sz="1800" dirty="0">
                <a:latin typeface="Myriad Pro"/>
              </a:rPr>
              <a:t>paralelní výzva č. </a:t>
            </a:r>
            <a:r>
              <a:rPr lang="cs-CZ" sz="1800" dirty="0" smtClean="0">
                <a:latin typeface="Myriad Pro"/>
              </a:rPr>
              <a:t>46 </a:t>
            </a:r>
            <a:r>
              <a:rPr lang="cs-CZ" sz="1800" dirty="0">
                <a:solidFill>
                  <a:srgbClr val="0070C0"/>
                </a:solidFill>
              </a:rPr>
              <a:t>Infrastruktura základních škol </a:t>
            </a:r>
            <a:endParaRPr lang="cs-CZ" sz="18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11</a:t>
            </a:fld>
            <a:endParaRPr lang="en-US" dirty="0"/>
          </a:p>
        </p:txBody>
      </p:sp>
      <p:pic>
        <p:nvPicPr>
          <p:cNvPr id="6" name="Obrázek 5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50953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574431" y="1306874"/>
            <a:ext cx="8264769" cy="4887980"/>
          </a:xfrm>
        </p:spPr>
        <p:txBody>
          <a:bodyPr>
            <a:normAutofit fontScale="25000" lnSpcReduction="20000"/>
          </a:bodyPr>
          <a:lstStyle/>
          <a:p>
            <a:pPr eaLnBrk="0" fontAlgn="base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7200" b="1" dirty="0"/>
              <a:t>Vyhlášení </a:t>
            </a:r>
            <a:r>
              <a:rPr lang="cs-CZ" sz="7200" b="1" dirty="0" smtClean="0"/>
              <a:t>výzev:</a:t>
            </a:r>
            <a:r>
              <a:rPr lang="cs-CZ" sz="7200" dirty="0"/>
              <a:t> </a:t>
            </a:r>
            <a:r>
              <a:rPr lang="cs-CZ" sz="7200" dirty="0" smtClean="0"/>
              <a:t>6. 10. 2016</a:t>
            </a:r>
            <a:r>
              <a:rPr lang="cs-CZ" sz="7200" dirty="0"/>
              <a:t>	</a:t>
            </a:r>
            <a:r>
              <a:rPr lang="cs-CZ" sz="7200" dirty="0" smtClean="0"/>
              <a:t>	</a:t>
            </a:r>
            <a:r>
              <a:rPr lang="cs-CZ" sz="7200" b="1" dirty="0" smtClean="0"/>
              <a:t>Příjem </a:t>
            </a:r>
            <a:r>
              <a:rPr lang="cs-CZ" sz="7200" b="1" dirty="0"/>
              <a:t>žádostí: </a:t>
            </a:r>
            <a:r>
              <a:rPr lang="cs-CZ" sz="7200" dirty="0">
                <a:solidFill>
                  <a:srgbClr val="FF0000"/>
                </a:solidFill>
              </a:rPr>
              <a:t>do 14. </a:t>
            </a:r>
            <a:r>
              <a:rPr lang="cs-CZ" sz="7200" dirty="0" smtClean="0">
                <a:solidFill>
                  <a:srgbClr val="FF0000"/>
                </a:solidFill>
              </a:rPr>
              <a:t>4. </a:t>
            </a:r>
            <a:r>
              <a:rPr lang="cs-CZ" sz="7200" dirty="0">
                <a:solidFill>
                  <a:srgbClr val="FF0000"/>
                </a:solidFill>
              </a:rPr>
              <a:t>2017</a:t>
            </a:r>
            <a:r>
              <a:rPr lang="cs-CZ" sz="7200" b="1" dirty="0"/>
              <a:t>	Kolová</a:t>
            </a:r>
            <a:r>
              <a:rPr lang="cs-CZ" sz="7200" dirty="0"/>
              <a:t> 	</a:t>
            </a:r>
            <a:endParaRPr lang="cs-CZ" sz="7200" b="1" dirty="0"/>
          </a:p>
          <a:p>
            <a:pPr eaLnBrk="0" fontAlgn="base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7200" b="1" dirty="0" smtClean="0"/>
              <a:t>Datum </a:t>
            </a:r>
            <a:r>
              <a:rPr lang="cs-CZ" sz="7200" b="1" dirty="0"/>
              <a:t>zahájení  a ukončení realizace projektu: </a:t>
            </a:r>
            <a:r>
              <a:rPr lang="cs-CZ" sz="7200" dirty="0" smtClean="0"/>
              <a:t>od 1. 1. 2014 do 28</a:t>
            </a:r>
            <a:r>
              <a:rPr lang="cs-CZ" sz="7200" dirty="0"/>
              <a:t>. 6. </a:t>
            </a:r>
            <a:r>
              <a:rPr lang="cs-CZ" sz="7200" dirty="0" smtClean="0"/>
              <a:t>2019</a:t>
            </a:r>
          </a:p>
          <a:p>
            <a:pPr marL="0" lvl="1" indent="0" eaLnBrk="0" fontAlgn="base" hangingPunct="0">
              <a:lnSpc>
                <a:spcPct val="110000"/>
              </a:lnSpc>
              <a:spcBef>
                <a:spcPts val="0"/>
              </a:spcBef>
              <a:buNone/>
            </a:pPr>
            <a:r>
              <a:rPr lang="cs-CZ" altLang="cs-CZ" sz="7200" dirty="0">
                <a:solidFill>
                  <a:schemeClr val="tx1"/>
                </a:solidFill>
              </a:rPr>
              <a:t>Výše </a:t>
            </a:r>
            <a:r>
              <a:rPr lang="cs-CZ" altLang="cs-CZ" sz="7200" dirty="0" smtClean="0">
                <a:solidFill>
                  <a:schemeClr val="tx1"/>
                </a:solidFill>
              </a:rPr>
              <a:t>CZV na </a:t>
            </a:r>
            <a:r>
              <a:rPr lang="cs-CZ" altLang="cs-CZ" sz="7200" dirty="0">
                <a:solidFill>
                  <a:schemeClr val="tx1"/>
                </a:solidFill>
              </a:rPr>
              <a:t>projekt: </a:t>
            </a:r>
            <a:r>
              <a:rPr lang="cs-CZ" altLang="cs-CZ" sz="7200" b="0" dirty="0" smtClean="0">
                <a:solidFill>
                  <a:schemeClr val="tx1"/>
                </a:solidFill>
              </a:rPr>
              <a:t>min</a:t>
            </a:r>
            <a:r>
              <a:rPr lang="cs-CZ" altLang="cs-CZ" sz="7200" b="0" dirty="0">
                <a:solidFill>
                  <a:schemeClr val="tx1"/>
                </a:solidFill>
              </a:rPr>
              <a:t>. </a:t>
            </a:r>
            <a:r>
              <a:rPr lang="cs-CZ" sz="7200" b="0" dirty="0" smtClean="0">
                <a:solidFill>
                  <a:schemeClr val="tx1"/>
                </a:solidFill>
              </a:rPr>
              <a:t>1.000.000 </a:t>
            </a:r>
            <a:r>
              <a:rPr lang="cs-CZ" altLang="cs-CZ" sz="7200" b="0" dirty="0" smtClean="0">
                <a:solidFill>
                  <a:schemeClr val="tx1"/>
                </a:solidFill>
              </a:rPr>
              <a:t>Kč</a:t>
            </a:r>
            <a:r>
              <a:rPr lang="cs-CZ" altLang="cs-CZ" sz="7200" b="0" dirty="0">
                <a:solidFill>
                  <a:schemeClr val="tx1"/>
                </a:solidFill>
              </a:rPr>
              <a:t>,- </a:t>
            </a:r>
            <a:r>
              <a:rPr lang="cs-CZ" altLang="cs-CZ" sz="7200" b="0" dirty="0" smtClean="0">
                <a:solidFill>
                  <a:schemeClr val="tx1"/>
                </a:solidFill>
              </a:rPr>
              <a:t>max</a:t>
            </a:r>
            <a:r>
              <a:rPr lang="cs-CZ" altLang="cs-CZ" sz="7200" b="0" dirty="0">
                <a:solidFill>
                  <a:schemeClr val="tx1"/>
                </a:solidFill>
              </a:rPr>
              <a:t>. </a:t>
            </a:r>
            <a:r>
              <a:rPr lang="cs-CZ" altLang="cs-CZ" sz="7200" b="0" dirty="0" smtClean="0">
                <a:solidFill>
                  <a:schemeClr val="tx1"/>
                </a:solidFill>
              </a:rPr>
              <a:t>20.000.000,-Kč</a:t>
            </a:r>
            <a:endParaRPr lang="cs-CZ" altLang="cs-CZ" sz="7200" b="0" dirty="0">
              <a:solidFill>
                <a:schemeClr val="tx1"/>
              </a:solidFill>
            </a:endParaRP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7200" b="1" dirty="0" smtClean="0">
                <a:solidFill>
                  <a:schemeClr val="tx1"/>
                </a:solidFill>
              </a:rPr>
              <a:t>Oprávněný </a:t>
            </a:r>
            <a:r>
              <a:rPr lang="cs-CZ" sz="7200" b="1" dirty="0">
                <a:solidFill>
                  <a:schemeClr val="tx1"/>
                </a:solidFill>
              </a:rPr>
              <a:t>žadatel: </a:t>
            </a:r>
            <a:r>
              <a:rPr lang="cs-CZ" sz="7200" dirty="0" smtClean="0"/>
              <a:t>školy </a:t>
            </a:r>
            <a:r>
              <a:rPr lang="cs-CZ" sz="7200" dirty="0"/>
              <a:t>a školská zařízení v oblasti základního vzdělávání a </a:t>
            </a:r>
            <a:r>
              <a:rPr lang="cs-CZ" sz="7200" dirty="0" smtClean="0"/>
              <a:t>VOŠ, další </a:t>
            </a:r>
            <a:r>
              <a:rPr lang="cs-CZ" sz="7200" dirty="0"/>
              <a:t>subjekty podílející se na realizaci vzdělávacích </a:t>
            </a:r>
            <a:r>
              <a:rPr lang="cs-CZ" sz="7200" dirty="0" smtClean="0"/>
              <a:t>aktivit, kraje, </a:t>
            </a:r>
            <a:r>
              <a:rPr lang="cs-CZ" sz="7200" b="1" dirty="0" smtClean="0"/>
              <a:t>obce, jimi zřizované </a:t>
            </a:r>
            <a:r>
              <a:rPr lang="cs-CZ" sz="7200" b="1" dirty="0"/>
              <a:t>nebo zakládané </a:t>
            </a:r>
            <a:r>
              <a:rPr lang="cs-CZ" sz="7200" b="1" dirty="0" smtClean="0"/>
              <a:t>organizace</a:t>
            </a:r>
            <a:r>
              <a:rPr lang="cs-CZ" sz="7200" dirty="0" smtClean="0"/>
              <a:t>, </a:t>
            </a:r>
            <a:r>
              <a:rPr lang="cs-CZ" sz="7200" b="0" dirty="0" smtClean="0">
                <a:solidFill>
                  <a:schemeClr val="tx1"/>
                </a:solidFill>
              </a:rPr>
              <a:t>NNO</a:t>
            </a:r>
            <a:r>
              <a:rPr lang="cs-CZ" sz="7200" b="0" dirty="0">
                <a:solidFill>
                  <a:schemeClr val="tx1"/>
                </a:solidFill>
              </a:rPr>
              <a:t>, církve, církevní </a:t>
            </a:r>
            <a:r>
              <a:rPr lang="cs-CZ" sz="7200" b="0" dirty="0" smtClean="0">
                <a:solidFill>
                  <a:schemeClr val="tx1"/>
                </a:solidFill>
              </a:rPr>
              <a:t>organizace, OSS a jejich PO.</a:t>
            </a:r>
            <a:endParaRPr lang="cs-CZ" sz="7200" b="0" dirty="0">
              <a:solidFill>
                <a:schemeClr val="tx1"/>
              </a:solidFill>
            </a:endParaRP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endParaRPr lang="cs-CZ" sz="7200" b="1" dirty="0" smtClean="0"/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7200" b="1" dirty="0" smtClean="0"/>
              <a:t>Alokace výzvy: </a:t>
            </a:r>
            <a:r>
              <a:rPr lang="cs-CZ" sz="7200" dirty="0" smtClean="0">
                <a:solidFill>
                  <a:prstClr val="black"/>
                </a:solidFill>
              </a:rPr>
              <a:t>145.058.824,-Kč </a:t>
            </a:r>
            <a:r>
              <a:rPr lang="cs-CZ" sz="7200" b="1" dirty="0" smtClean="0">
                <a:solidFill>
                  <a:srgbClr val="FF0000"/>
                </a:solidFill>
              </a:rPr>
              <a:t>z toho alokace pro KP SVL 88.800.000,- Kč</a:t>
            </a:r>
            <a:endParaRPr lang="cs-CZ" sz="7200" b="1" dirty="0">
              <a:solidFill>
                <a:srgbClr val="FF0000"/>
              </a:solidFill>
            </a:endParaRPr>
          </a:p>
          <a:p>
            <a:pPr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endParaRPr lang="cs-CZ" sz="7200" b="1" dirty="0" smtClean="0"/>
          </a:p>
          <a:p>
            <a:pPr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7200" b="1" dirty="0" smtClean="0"/>
              <a:t>Podporované </a:t>
            </a:r>
            <a:r>
              <a:rPr lang="cs-CZ" sz="7200" b="1" dirty="0"/>
              <a:t>aktivity: 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7200" dirty="0"/>
              <a:t>Podpora </a:t>
            </a:r>
            <a:r>
              <a:rPr lang="cs-CZ" sz="7200" dirty="0" smtClean="0"/>
              <a:t>infrastruktury </a:t>
            </a:r>
            <a:r>
              <a:rPr lang="cs-CZ" sz="7200" dirty="0"/>
              <a:t>pro zájmové, neformální a celoživotní vzdělávání. Jedná se o školy a školská zařízení, střediska volného času, domy dětí a mládeže, školní družiny a školní kluby, vzdělávací a školící centra a další subjekty podílející se na realizaci zájmového, neformálního a celoživotního (dalšího) vzdělávání. Projektové záměry musí být v souladu s Místním akčním plánem vzdělávání nebo Krajským akčním plánem vzdělávání.</a:t>
            </a:r>
            <a:endParaRPr lang="cs-CZ" sz="7200" dirty="0" smtClean="0"/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7200" dirty="0" smtClean="0"/>
              <a:t>Stavební </a:t>
            </a:r>
            <a:r>
              <a:rPr lang="cs-CZ" sz="7200" dirty="0"/>
              <a:t>úpravy a pořízení vybavení odborných učeben za účelem zvýšení kvality vzdělávání ve vazbě budoucí uplatnění na trhu práce v klíčových kompetencích (komunikace v cizích jazycích, práce s digitálními technologiemi, přírodní vědy, technické a řemeslné obory). </a:t>
            </a:r>
            <a:r>
              <a:rPr lang="cs-CZ" sz="5000" dirty="0"/>
              <a:t>	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5000" dirty="0" smtClean="0"/>
              <a:t>	</a:t>
            </a:r>
          </a:p>
          <a:p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cs-CZ" sz="3000" dirty="0" smtClean="0">
                <a:solidFill>
                  <a:srgbClr val="0070C0"/>
                </a:solidFill>
              </a:rPr>
              <a:t>57. </a:t>
            </a:r>
            <a:r>
              <a:rPr lang="cs-CZ" sz="3000" dirty="0">
                <a:solidFill>
                  <a:srgbClr val="0070C0"/>
                </a:solidFill>
              </a:rPr>
              <a:t>výzva </a:t>
            </a:r>
            <a:r>
              <a:rPr lang="cs-CZ" sz="3000" dirty="0" smtClean="0">
                <a:solidFill>
                  <a:srgbClr val="0070C0"/>
                </a:solidFill>
              </a:rPr>
              <a:t>– Infrastruktura </a:t>
            </a:r>
            <a:r>
              <a:rPr lang="cs-CZ" sz="3000" dirty="0">
                <a:solidFill>
                  <a:srgbClr val="0070C0"/>
                </a:solidFill>
              </a:rPr>
              <a:t>pro zájmové, neformální a celoživotní vzdělávání </a:t>
            </a:r>
            <a:r>
              <a:rPr lang="cs-CZ" sz="3000" dirty="0" smtClean="0">
                <a:solidFill>
                  <a:srgbClr val="0070C0"/>
                </a:solidFill>
              </a:rPr>
              <a:t>(SVL</a:t>
            </a:r>
            <a:r>
              <a:rPr lang="cs-CZ" sz="3000" dirty="0" smtClean="0">
                <a:solidFill>
                  <a:srgbClr val="0070C0"/>
                </a:solidFill>
              </a:rPr>
              <a:t>)</a:t>
            </a:r>
            <a:r>
              <a:rPr lang="cs-CZ" sz="3200" dirty="0" smtClean="0">
                <a:solidFill>
                  <a:srgbClr val="0070C0"/>
                </a:solidFill>
              </a:rPr>
              <a:t/>
            </a:r>
            <a:br>
              <a:rPr lang="cs-CZ" sz="3200" dirty="0" smtClean="0">
                <a:solidFill>
                  <a:srgbClr val="0070C0"/>
                </a:solidFill>
              </a:rPr>
            </a:br>
            <a:r>
              <a:rPr lang="cs-CZ" sz="1600" dirty="0">
                <a:solidFill>
                  <a:srgbClr val="0070C0"/>
                </a:solidFill>
                <a:latin typeface="Myriad Pro"/>
              </a:rPr>
              <a:t>paralelní výzva č. </a:t>
            </a:r>
            <a:r>
              <a:rPr lang="cs-CZ" sz="1600" dirty="0" smtClean="0">
                <a:solidFill>
                  <a:srgbClr val="0070C0"/>
                </a:solidFill>
                <a:latin typeface="Myriad Pro"/>
              </a:rPr>
              <a:t>56 </a:t>
            </a:r>
            <a:r>
              <a:rPr lang="cs-CZ" sz="1600" dirty="0">
                <a:solidFill>
                  <a:srgbClr val="0070C0"/>
                </a:solidFill>
              </a:rPr>
              <a:t>Infrastruktura </a:t>
            </a:r>
            <a:r>
              <a:rPr lang="cs-CZ" sz="1600" dirty="0" smtClean="0">
                <a:solidFill>
                  <a:srgbClr val="0070C0"/>
                </a:solidFill>
              </a:rPr>
              <a:t>pro zájmové, neformální a </a:t>
            </a:r>
            <a:r>
              <a:rPr lang="cs-CZ" sz="1600" dirty="0" err="1" smtClean="0">
                <a:solidFill>
                  <a:srgbClr val="0070C0"/>
                </a:solidFill>
              </a:rPr>
              <a:t>celoživ</a:t>
            </a:r>
            <a:r>
              <a:rPr lang="cs-CZ" sz="1600" dirty="0" smtClean="0">
                <a:solidFill>
                  <a:srgbClr val="0070C0"/>
                </a:solidFill>
              </a:rPr>
              <a:t>. vzdělávání</a:t>
            </a:r>
            <a:endParaRPr lang="cs-CZ" sz="1600" dirty="0">
              <a:solidFill>
                <a:srgbClr val="0070C0"/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12</a:t>
            </a:fld>
            <a:endParaRPr lang="en-US" dirty="0"/>
          </a:p>
        </p:txBody>
      </p:sp>
      <p:pic>
        <p:nvPicPr>
          <p:cNvPr id="6" name="Obrázek 5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21073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428" y="1480276"/>
            <a:ext cx="8167355" cy="3758989"/>
          </a:xfrm>
        </p:spPr>
        <p:txBody>
          <a:bodyPr>
            <a:normAutofit/>
          </a:bodyPr>
          <a:lstStyle/>
          <a:p>
            <a:pPr marL="0" lvl="1" indent="0">
              <a:spcBef>
                <a:spcPct val="20000"/>
              </a:spcBef>
              <a:spcAft>
                <a:spcPts val="200"/>
              </a:spcAft>
              <a:buNone/>
            </a:pPr>
            <a:r>
              <a:rPr lang="cs-CZ" dirty="0" smtClean="0">
                <a:solidFill>
                  <a:schemeClr val="tx1"/>
                </a:solidFill>
              </a:rPr>
              <a:t>Výzva </a:t>
            </a:r>
            <a:r>
              <a:rPr lang="cs-CZ" dirty="0">
                <a:solidFill>
                  <a:schemeClr val="tx1"/>
                </a:solidFill>
              </a:rPr>
              <a:t>č. </a:t>
            </a:r>
            <a:r>
              <a:rPr lang="cs-CZ" dirty="0" smtClean="0">
                <a:solidFill>
                  <a:schemeClr val="tx1"/>
                </a:solidFill>
              </a:rPr>
              <a:t>72 </a:t>
            </a:r>
            <a:r>
              <a:rPr lang="cs-CZ" dirty="0">
                <a:solidFill>
                  <a:schemeClr val="tx1"/>
                </a:solidFill>
              </a:rPr>
              <a:t>Infrastruktura pro předškolní vzdělávání </a:t>
            </a:r>
            <a:r>
              <a:rPr lang="cs-CZ" dirty="0" smtClean="0">
                <a:solidFill>
                  <a:schemeClr val="tx1"/>
                </a:solidFill>
              </a:rPr>
              <a:t>II (SVL)</a:t>
            </a:r>
            <a:r>
              <a:rPr lang="cs-CZ" dirty="0">
                <a:solidFill>
                  <a:schemeClr val="tx1"/>
                </a:solidFill>
              </a:rPr>
              <a:t>	</a:t>
            </a:r>
            <a:r>
              <a:rPr lang="cs-CZ" dirty="0" smtClean="0">
                <a:solidFill>
                  <a:schemeClr val="tx1"/>
                </a:solidFill>
              </a:rPr>
              <a:t>únor </a:t>
            </a:r>
            <a:r>
              <a:rPr lang="cs-CZ" dirty="0">
                <a:solidFill>
                  <a:schemeClr val="tx1"/>
                </a:solidFill>
              </a:rPr>
              <a:t>2017</a:t>
            </a:r>
          </a:p>
          <a:p>
            <a:pPr marL="0" lvl="1" indent="0">
              <a:spcBef>
                <a:spcPct val="20000"/>
              </a:spcBef>
              <a:spcAft>
                <a:spcPts val="200"/>
              </a:spcAft>
              <a:buNone/>
            </a:pPr>
            <a:r>
              <a:rPr lang="cs-CZ" dirty="0" smtClean="0">
                <a:solidFill>
                  <a:schemeClr val="tx1"/>
                </a:solidFill>
              </a:rPr>
              <a:t>Výzva </a:t>
            </a:r>
            <a:r>
              <a:rPr lang="cs-CZ" dirty="0">
                <a:solidFill>
                  <a:schemeClr val="tx1"/>
                </a:solidFill>
              </a:rPr>
              <a:t>č. </a:t>
            </a:r>
            <a:r>
              <a:rPr lang="cs-CZ" dirty="0" smtClean="0">
                <a:solidFill>
                  <a:schemeClr val="tx1"/>
                </a:solidFill>
              </a:rPr>
              <a:t>74 </a:t>
            </a:r>
            <a:r>
              <a:rPr lang="cs-CZ" dirty="0">
                <a:solidFill>
                  <a:schemeClr val="tx1"/>
                </a:solidFill>
              </a:rPr>
              <a:t>Komunitní centra </a:t>
            </a:r>
            <a:r>
              <a:rPr lang="cs-CZ" dirty="0" smtClean="0">
                <a:solidFill>
                  <a:schemeClr val="tx1"/>
                </a:solidFill>
              </a:rPr>
              <a:t>II (SVL)</a:t>
            </a:r>
            <a:r>
              <a:rPr lang="cs-CZ" dirty="0">
                <a:solidFill>
                  <a:schemeClr val="tx1"/>
                </a:solidFill>
              </a:rPr>
              <a:t>						</a:t>
            </a:r>
            <a:r>
              <a:rPr lang="cs-CZ" dirty="0" smtClean="0">
                <a:solidFill>
                  <a:schemeClr val="tx1"/>
                </a:solidFill>
              </a:rPr>
              <a:t>březen 2017</a:t>
            </a:r>
          </a:p>
          <a:p>
            <a:pPr marL="0" lvl="1" indent="0">
              <a:spcBef>
                <a:spcPct val="20000"/>
              </a:spcBef>
              <a:spcAft>
                <a:spcPts val="200"/>
              </a:spcAft>
              <a:buNone/>
            </a:pPr>
            <a:r>
              <a:rPr lang="cs-CZ" dirty="0" smtClean="0">
                <a:solidFill>
                  <a:schemeClr val="tx1"/>
                </a:solidFill>
              </a:rPr>
              <a:t>Výzva </a:t>
            </a:r>
            <a:r>
              <a:rPr lang="cs-CZ" dirty="0">
                <a:solidFill>
                  <a:schemeClr val="tx1"/>
                </a:solidFill>
              </a:rPr>
              <a:t>č. </a:t>
            </a:r>
            <a:r>
              <a:rPr lang="cs-CZ" dirty="0" smtClean="0">
                <a:solidFill>
                  <a:schemeClr val="tx1"/>
                </a:solidFill>
              </a:rPr>
              <a:t>77 Rozvoj sociálních služeb II (SVL</a:t>
            </a:r>
            <a:r>
              <a:rPr lang="cs-CZ" dirty="0">
                <a:solidFill>
                  <a:schemeClr val="tx1"/>
                </a:solidFill>
              </a:rPr>
              <a:t>)	</a:t>
            </a:r>
            <a:r>
              <a:rPr lang="cs-CZ" dirty="0" smtClean="0">
                <a:solidFill>
                  <a:schemeClr val="tx1"/>
                </a:solidFill>
              </a:rPr>
              <a:t>				březen </a:t>
            </a:r>
            <a:r>
              <a:rPr lang="cs-CZ" dirty="0">
                <a:solidFill>
                  <a:schemeClr val="tx1"/>
                </a:solidFill>
              </a:rPr>
              <a:t>2017</a:t>
            </a:r>
          </a:p>
          <a:p>
            <a:pPr marL="0" lvl="1" indent="0">
              <a:spcBef>
                <a:spcPct val="20000"/>
              </a:spcBef>
              <a:spcAft>
                <a:spcPts val="200"/>
              </a:spcAft>
              <a:buNone/>
            </a:pPr>
            <a:r>
              <a:rPr lang="cs-CZ" dirty="0" smtClean="0">
                <a:solidFill>
                  <a:schemeClr val="tx1"/>
                </a:solidFill>
              </a:rPr>
              <a:t>Výzva </a:t>
            </a:r>
            <a:r>
              <a:rPr lang="cs-CZ" dirty="0">
                <a:solidFill>
                  <a:schemeClr val="tx1"/>
                </a:solidFill>
              </a:rPr>
              <a:t>č. </a:t>
            </a:r>
            <a:r>
              <a:rPr lang="cs-CZ" dirty="0" smtClean="0">
                <a:solidFill>
                  <a:schemeClr val="tx1"/>
                </a:solidFill>
              </a:rPr>
              <a:t>80 </a:t>
            </a:r>
            <a:r>
              <a:rPr lang="cs-CZ" dirty="0">
                <a:solidFill>
                  <a:schemeClr val="tx1"/>
                </a:solidFill>
              </a:rPr>
              <a:t>Sociální bydlení II (SVL)						</a:t>
            </a:r>
            <a:r>
              <a:rPr lang="cs-CZ" dirty="0" smtClean="0">
                <a:solidFill>
                  <a:schemeClr val="tx1"/>
                </a:solidFill>
              </a:rPr>
              <a:t>	květen </a:t>
            </a:r>
            <a:r>
              <a:rPr lang="cs-CZ" dirty="0">
                <a:solidFill>
                  <a:schemeClr val="tx1"/>
                </a:solidFill>
              </a:rPr>
              <a:t>2017</a:t>
            </a:r>
          </a:p>
          <a:p>
            <a:pPr marL="0" lvl="1" indent="0">
              <a:spcBef>
                <a:spcPct val="20000"/>
              </a:spcBef>
              <a:spcAft>
                <a:spcPts val="200"/>
              </a:spcAft>
              <a:buNone/>
            </a:pPr>
            <a:r>
              <a:rPr lang="cs-CZ" dirty="0" smtClean="0">
                <a:solidFill>
                  <a:schemeClr val="tx1"/>
                </a:solidFill>
              </a:rPr>
              <a:t>Výzva </a:t>
            </a:r>
            <a:r>
              <a:rPr lang="cs-CZ" dirty="0">
                <a:solidFill>
                  <a:schemeClr val="tx1"/>
                </a:solidFill>
              </a:rPr>
              <a:t>č. </a:t>
            </a:r>
            <a:r>
              <a:rPr lang="cs-CZ" dirty="0" smtClean="0">
                <a:solidFill>
                  <a:schemeClr val="tx1"/>
                </a:solidFill>
              </a:rPr>
              <a:t>86 </a:t>
            </a:r>
            <a:r>
              <a:rPr lang="cs-CZ" dirty="0">
                <a:solidFill>
                  <a:schemeClr val="tx1"/>
                </a:solidFill>
              </a:rPr>
              <a:t>Infrastruktura  středních škol a </a:t>
            </a:r>
            <a:r>
              <a:rPr lang="cs-CZ" dirty="0" smtClean="0">
                <a:solidFill>
                  <a:schemeClr val="tx1"/>
                </a:solidFill>
              </a:rPr>
              <a:t>VOŠ II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(SVL) </a:t>
            </a:r>
            <a:r>
              <a:rPr lang="cs-CZ" dirty="0">
                <a:solidFill>
                  <a:schemeClr val="tx1"/>
                </a:solidFill>
              </a:rPr>
              <a:t>	</a:t>
            </a:r>
            <a:r>
              <a:rPr lang="cs-CZ" dirty="0" smtClean="0">
                <a:solidFill>
                  <a:schemeClr val="tx1"/>
                </a:solidFill>
              </a:rPr>
              <a:t>	červen </a:t>
            </a:r>
            <a:r>
              <a:rPr lang="cs-CZ" dirty="0">
                <a:solidFill>
                  <a:schemeClr val="tx1"/>
                </a:solidFill>
              </a:rPr>
              <a:t>2017 </a:t>
            </a:r>
            <a:endParaRPr lang="cs-CZ" dirty="0" smtClean="0">
              <a:solidFill>
                <a:schemeClr val="tx1"/>
              </a:solidFill>
            </a:endParaRPr>
          </a:p>
          <a:p>
            <a:pPr marL="0" lvl="1" indent="0">
              <a:spcBef>
                <a:spcPct val="20000"/>
              </a:spcBef>
              <a:spcAft>
                <a:spcPts val="200"/>
              </a:spcAft>
              <a:buNone/>
            </a:pPr>
            <a:r>
              <a:rPr lang="cs-CZ" dirty="0" smtClean="0">
                <a:solidFill>
                  <a:schemeClr val="tx1"/>
                </a:solidFill>
              </a:rPr>
              <a:t>Výzva </a:t>
            </a:r>
            <a:r>
              <a:rPr lang="cs-CZ" dirty="0">
                <a:solidFill>
                  <a:schemeClr val="tx1"/>
                </a:solidFill>
              </a:rPr>
              <a:t>č. 64 Sociální podnikání </a:t>
            </a:r>
            <a:r>
              <a:rPr lang="cs-CZ" dirty="0" smtClean="0">
                <a:solidFill>
                  <a:schemeClr val="tx1"/>
                </a:solidFill>
              </a:rPr>
              <a:t>III (SVL)</a:t>
            </a:r>
            <a:r>
              <a:rPr lang="cs-CZ" dirty="0">
                <a:solidFill>
                  <a:schemeClr val="tx1"/>
                </a:solidFill>
              </a:rPr>
              <a:t>						</a:t>
            </a:r>
            <a:r>
              <a:rPr lang="cs-CZ" dirty="0" smtClean="0">
                <a:solidFill>
                  <a:schemeClr val="tx1"/>
                </a:solidFill>
              </a:rPr>
              <a:t>srpen </a:t>
            </a:r>
            <a:r>
              <a:rPr lang="cs-CZ" dirty="0">
                <a:solidFill>
                  <a:schemeClr val="tx1"/>
                </a:solidFill>
              </a:rPr>
              <a:t>2017</a:t>
            </a:r>
          </a:p>
          <a:p>
            <a:pPr marL="0" lvl="1" indent="0">
              <a:spcBef>
                <a:spcPct val="20000"/>
              </a:spcBef>
              <a:spcAft>
                <a:spcPts val="200"/>
              </a:spcAft>
              <a:buNone/>
            </a:pPr>
            <a:r>
              <a:rPr lang="cs-CZ" dirty="0" smtClean="0">
                <a:solidFill>
                  <a:schemeClr val="tx1"/>
                </a:solidFill>
              </a:rPr>
              <a:t>Výzva </a:t>
            </a:r>
            <a:r>
              <a:rPr lang="cs-CZ" dirty="0">
                <a:solidFill>
                  <a:schemeClr val="tx1"/>
                </a:solidFill>
              </a:rPr>
              <a:t>č. 86 Infrastruktura  </a:t>
            </a:r>
            <a:r>
              <a:rPr lang="cs-CZ" dirty="0" smtClean="0">
                <a:solidFill>
                  <a:schemeClr val="tx1"/>
                </a:solidFill>
              </a:rPr>
              <a:t>základních škol II (</a:t>
            </a:r>
            <a:r>
              <a:rPr lang="cs-CZ" dirty="0">
                <a:solidFill>
                  <a:schemeClr val="tx1"/>
                </a:solidFill>
              </a:rPr>
              <a:t>SVL) 	 		</a:t>
            </a:r>
            <a:r>
              <a:rPr lang="cs-CZ" dirty="0" smtClean="0">
                <a:solidFill>
                  <a:schemeClr val="tx1"/>
                </a:solidFill>
              </a:rPr>
              <a:t>říjen </a:t>
            </a:r>
            <a:r>
              <a:rPr lang="cs-CZ" dirty="0">
                <a:solidFill>
                  <a:schemeClr val="tx1"/>
                </a:solidFill>
              </a:rPr>
              <a:t>2017 </a:t>
            </a:r>
          </a:p>
          <a:p>
            <a:pPr marL="0" lvl="1" indent="0">
              <a:spcBef>
                <a:spcPct val="20000"/>
              </a:spcBef>
              <a:spcAft>
                <a:spcPts val="200"/>
              </a:spcAft>
              <a:buNone/>
            </a:pPr>
            <a:endParaRPr lang="cs-CZ" sz="1600" b="0" dirty="0">
              <a:solidFill>
                <a:schemeClr val="tx1"/>
              </a:solidFill>
            </a:endParaRPr>
          </a:p>
          <a:p>
            <a:pPr marL="0" lvl="1" indent="0">
              <a:spcBef>
                <a:spcPct val="20000"/>
              </a:spcBef>
              <a:spcAft>
                <a:spcPts val="200"/>
              </a:spcAft>
              <a:buNone/>
            </a:pPr>
            <a:endParaRPr lang="cs-CZ" sz="1600" b="0" dirty="0">
              <a:solidFill>
                <a:schemeClr val="tx1"/>
              </a:solidFill>
            </a:endParaRPr>
          </a:p>
          <a:p>
            <a:pPr marL="0" lvl="1" indent="0">
              <a:spcBef>
                <a:spcPct val="20000"/>
              </a:spcBef>
              <a:spcAft>
                <a:spcPts val="200"/>
              </a:spcAft>
              <a:buNone/>
            </a:pPr>
            <a:endParaRPr lang="cs-CZ" dirty="0">
              <a:solidFill>
                <a:schemeClr val="tx1"/>
              </a:solidFill>
            </a:endParaRPr>
          </a:p>
          <a:p>
            <a:endParaRPr lang="cs-CZ" b="1" dirty="0"/>
          </a:p>
          <a:p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cs-CZ" sz="3000" dirty="0" smtClean="0"/>
              <a:t>Výzvy s alokací vyčleněnou pro KP SVL</a:t>
            </a:r>
            <a:br>
              <a:rPr lang="cs-CZ" sz="3000" dirty="0" smtClean="0"/>
            </a:br>
            <a:r>
              <a:rPr lang="cs-CZ" sz="3000" dirty="0" smtClean="0"/>
              <a:t>plánované</a:t>
            </a:r>
            <a:r>
              <a:rPr lang="cs-CZ" sz="3000" dirty="0"/>
              <a:t> </a:t>
            </a:r>
            <a:r>
              <a:rPr lang="cs-CZ" sz="3000" dirty="0" smtClean="0"/>
              <a:t>na r. 2017</a:t>
            </a:r>
            <a:endParaRPr lang="cs-CZ" sz="30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13</a:t>
            </a:fld>
            <a:endParaRPr lang="en-US" dirty="0"/>
          </a:p>
        </p:txBody>
      </p:sp>
      <p:pic>
        <p:nvPicPr>
          <p:cNvPr id="6" name="Obrázek 5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0052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1" y="1804086"/>
            <a:ext cx="8201024" cy="3044138"/>
          </a:xfrm>
        </p:spPr>
        <p:txBody>
          <a:bodyPr>
            <a:normAutofit fontScale="90000"/>
          </a:bodyPr>
          <a:lstStyle/>
          <a:p>
            <a:pPr algn="ctr"/>
            <a:r>
              <a:rPr lang="cs-CZ" sz="4900" dirty="0" smtClean="0"/>
              <a:t>Ostatní a</a:t>
            </a:r>
            <a:r>
              <a:rPr lang="cs-CZ" sz="4900" dirty="0" smtClean="0"/>
              <a:t>ktuální výzvy </a:t>
            </a:r>
            <a:br>
              <a:rPr lang="cs-CZ" sz="4900" dirty="0" smtClean="0"/>
            </a:br>
            <a:r>
              <a:rPr lang="cs-CZ" sz="4900" dirty="0" smtClean="0"/>
              <a:t>využitelné pro obce</a:t>
            </a:r>
            <a:br>
              <a:rPr lang="cs-CZ" sz="4900" dirty="0" smtClean="0"/>
            </a:br>
            <a:r>
              <a:rPr lang="cs-CZ" sz="4000" dirty="0" smtClean="0"/>
              <a:t/>
            </a:r>
            <a:br>
              <a:rPr lang="cs-CZ" sz="4000" dirty="0" smtClean="0"/>
            </a:br>
            <a:r>
              <a:rPr lang="cs-CZ" sz="4000" dirty="0"/>
              <a:t/>
            </a:r>
            <a:br>
              <a:rPr lang="cs-CZ" sz="4000" dirty="0"/>
            </a:b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799" y="5386972"/>
            <a:ext cx="7724775" cy="570201"/>
          </a:xfrm>
        </p:spPr>
        <p:txBody>
          <a:bodyPr>
            <a:normAutofit/>
          </a:bodyPr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7" name="Obrázek 6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3273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sz="2700" dirty="0" smtClean="0">
                <a:latin typeface="Myriad Pro"/>
              </a:rPr>
              <a:t>28. výzva </a:t>
            </a:r>
            <a:r>
              <a:rPr lang="cs-CZ" sz="2700" dirty="0">
                <a:latin typeface="Myriad Pro"/>
              </a:rPr>
              <a:t>– </a:t>
            </a:r>
            <a:r>
              <a:rPr lang="cs-CZ" sz="2700" dirty="0" smtClean="0">
                <a:latin typeface="Myriad Pro"/>
              </a:rPr>
              <a:t>Specifické informační a komunikační systémy a infrastruktura II</a:t>
            </a:r>
            <a:endParaRPr lang="cs-CZ" sz="27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3568" y="1306873"/>
            <a:ext cx="7978572" cy="4806962"/>
          </a:xfrm>
        </p:spPr>
        <p:txBody>
          <a:bodyPr>
            <a:normAutofit fontScale="85000" lnSpcReduction="10000"/>
          </a:bodyPr>
          <a:lstStyle/>
          <a:p>
            <a:pPr eaLnBrk="0" fontAlgn="base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2100" b="1" dirty="0"/>
              <a:t>Vyhlášení výzvy: </a:t>
            </a:r>
            <a:r>
              <a:rPr lang="cs-CZ" sz="2100" dirty="0"/>
              <a:t>20. 4. </a:t>
            </a:r>
            <a:r>
              <a:rPr lang="cs-CZ" sz="2100" dirty="0" smtClean="0"/>
              <a:t>2016		</a:t>
            </a:r>
            <a:r>
              <a:rPr lang="cs-CZ" sz="2100" b="1" dirty="0" smtClean="0"/>
              <a:t>Příjem </a:t>
            </a:r>
            <a:r>
              <a:rPr lang="cs-CZ" sz="2100" b="1" dirty="0"/>
              <a:t>žádostí: </a:t>
            </a:r>
            <a:r>
              <a:rPr lang="cs-CZ" sz="2100" dirty="0"/>
              <a:t>do  27. 12. </a:t>
            </a:r>
            <a:r>
              <a:rPr lang="cs-CZ" sz="2100" dirty="0" smtClean="0"/>
              <a:t>2017 	</a:t>
            </a:r>
            <a:r>
              <a:rPr lang="cs-CZ" sz="2100" b="1" dirty="0" smtClean="0"/>
              <a:t>Průběžná</a:t>
            </a:r>
            <a:endParaRPr lang="cs-CZ" sz="2100" b="1" dirty="0"/>
          </a:p>
          <a:p>
            <a:pPr eaLnBrk="0" fontAlgn="base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2100" b="1" dirty="0" smtClean="0"/>
              <a:t>Datum </a:t>
            </a:r>
            <a:r>
              <a:rPr lang="cs-CZ" sz="2100" b="1" dirty="0"/>
              <a:t>zahájení </a:t>
            </a:r>
            <a:r>
              <a:rPr lang="cs-CZ" sz="2100" b="1" dirty="0" smtClean="0"/>
              <a:t>realizace </a:t>
            </a:r>
            <a:r>
              <a:rPr lang="cs-CZ" sz="2100" b="1" dirty="0"/>
              <a:t>projektu: </a:t>
            </a:r>
            <a:r>
              <a:rPr lang="cs-CZ" sz="2100" dirty="0" smtClean="0"/>
              <a:t>	od </a:t>
            </a:r>
            <a:r>
              <a:rPr lang="cs-CZ" sz="2100" dirty="0"/>
              <a:t>1. 1. 2014</a:t>
            </a:r>
          </a:p>
          <a:p>
            <a:pPr eaLnBrk="0" fontAlgn="base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2100" b="1" dirty="0"/>
              <a:t>Datum ukončení realizace projektu: </a:t>
            </a:r>
            <a:r>
              <a:rPr lang="cs-CZ" sz="2100" dirty="0"/>
              <a:t>	</a:t>
            </a:r>
            <a:endParaRPr lang="en-US" sz="2100" dirty="0" smtClean="0"/>
          </a:p>
          <a:p>
            <a:pPr eaLnBrk="0" fontAlgn="base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2100" dirty="0" smtClean="0"/>
              <a:t>do 31. 12. 2018 (</a:t>
            </a:r>
            <a:r>
              <a:rPr lang="en-US" sz="2100" dirty="0" smtClean="0"/>
              <a:t>&lt;15 mil. K</a:t>
            </a:r>
            <a:r>
              <a:rPr lang="cs-CZ" sz="2100" dirty="0" smtClean="0"/>
              <a:t>č způsobilých výdajů) </a:t>
            </a:r>
            <a:endParaRPr lang="en-US" sz="2100" dirty="0" smtClean="0"/>
          </a:p>
          <a:p>
            <a:pPr eaLnBrk="0" fontAlgn="base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2100" dirty="0" smtClean="0"/>
              <a:t>do </a:t>
            </a:r>
            <a:r>
              <a:rPr lang="cs-CZ" sz="2100" dirty="0"/>
              <a:t>31. 12. 2019 (</a:t>
            </a:r>
            <a:r>
              <a:rPr lang="en-US" sz="2100" dirty="0"/>
              <a:t>&gt;15 mil. K</a:t>
            </a:r>
            <a:r>
              <a:rPr lang="cs-CZ" sz="2100" dirty="0"/>
              <a:t>č způsobilých</a:t>
            </a:r>
            <a:r>
              <a:rPr lang="en-US" sz="2100" dirty="0"/>
              <a:t> </a:t>
            </a:r>
            <a:r>
              <a:rPr lang="cs-CZ" sz="2100" dirty="0"/>
              <a:t>výdajů)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2100" b="1" dirty="0" smtClean="0"/>
              <a:t>Oprávněný žadatel: </a:t>
            </a:r>
            <a:r>
              <a:rPr lang="cs-CZ" sz="2100" dirty="0" smtClean="0"/>
              <a:t>kraje, </a:t>
            </a:r>
            <a:r>
              <a:rPr lang="cs-CZ" sz="2100" b="1" dirty="0" smtClean="0"/>
              <a:t>obce, </a:t>
            </a:r>
            <a:r>
              <a:rPr lang="cs-CZ" sz="2100" dirty="0" smtClean="0"/>
              <a:t>jimi zřizované a zakládané organizace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2100" b="1" dirty="0" smtClean="0"/>
              <a:t>Alokace: </a:t>
            </a:r>
            <a:r>
              <a:rPr lang="cs-CZ" sz="2100" dirty="0" smtClean="0"/>
              <a:t>1.033.941.000,- Kč 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2100" b="1" dirty="0" smtClean="0"/>
              <a:t>Podporované aktivity: </a:t>
            </a:r>
            <a:r>
              <a:rPr lang="cs-CZ" sz="2100" dirty="0" smtClean="0"/>
              <a:t>musí </a:t>
            </a:r>
            <a:r>
              <a:rPr lang="cs-CZ" sz="2100" dirty="0"/>
              <a:t>vycházet z </a:t>
            </a:r>
            <a:r>
              <a:rPr lang="cs-CZ" sz="2100" dirty="0" smtClean="0"/>
              <a:t>implementačního </a:t>
            </a:r>
            <a:r>
              <a:rPr lang="cs-CZ" sz="2100" dirty="0"/>
              <a:t>plánu č. 3 Strategického rámce rozvoje veřejné správy. </a:t>
            </a:r>
          </a:p>
          <a:p>
            <a:pPr marL="285750" indent="-28575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100" dirty="0" smtClean="0"/>
              <a:t>Rozvoj</a:t>
            </a:r>
            <a:r>
              <a:rPr lang="cs-CZ" sz="2100" dirty="0"/>
              <a:t>, modernizace a zvýšení dostupnosti komunikačních a informačních systémů a infrastruktury. </a:t>
            </a:r>
          </a:p>
          <a:p>
            <a:pPr marL="285750" indent="-28575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100" dirty="0" smtClean="0"/>
              <a:t>Budování</a:t>
            </a:r>
            <a:r>
              <a:rPr lang="cs-CZ" sz="2100" dirty="0"/>
              <a:t>, rozvoj a modernizace regionálních datových center a komunikační infrastruktury pro nově pořízené nebo modernizované informační systémy. </a:t>
            </a:r>
          </a:p>
          <a:p>
            <a:pPr marL="285750" indent="-28575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100" dirty="0" smtClean="0"/>
              <a:t>Vytváření </a:t>
            </a:r>
            <a:r>
              <a:rPr lang="cs-CZ" sz="2100" dirty="0"/>
              <a:t>nových informačních systémů v souvislosti s centry sdílených služeb. </a:t>
            </a:r>
          </a:p>
          <a:p>
            <a:pPr marL="285750" indent="-28575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100" dirty="0" smtClean="0"/>
              <a:t>Vytváření </a:t>
            </a:r>
            <a:r>
              <a:rPr lang="cs-CZ" sz="2100" dirty="0"/>
              <a:t>nových a modernizace stávajících podpůrných informačních systémů. 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2100" b="1" dirty="0"/>
              <a:t>Výstupem projektu musí být nově pořízený nebo modernizovaný informační </a:t>
            </a:r>
            <a:r>
              <a:rPr lang="cs-CZ" sz="2100" b="1" dirty="0" smtClean="0"/>
              <a:t>systém, který </a:t>
            </a:r>
            <a:r>
              <a:rPr lang="cs-CZ" sz="2100" b="1" dirty="0"/>
              <a:t>musí zajišťovat minimálně tři nové </a:t>
            </a:r>
            <a:r>
              <a:rPr lang="cs-CZ" sz="2100" b="1" dirty="0" smtClean="0"/>
              <a:t>funkcionality!!! </a:t>
            </a:r>
            <a:r>
              <a:rPr lang="cs-CZ" b="1" dirty="0"/>
              <a:t>	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endParaRPr lang="cs-CZ" dirty="0"/>
          </a:p>
          <a:p>
            <a:pPr>
              <a:spcBef>
                <a:spcPts val="0"/>
              </a:spcBef>
            </a:pP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9CBE2-EBBE-4D23-A49E-D1AA126D0E87}" type="slidenum">
              <a:rPr lang="cs-CZ" smtClean="0"/>
              <a:pPr/>
              <a:t>15</a:t>
            </a:fld>
            <a:endParaRPr lang="cs-CZ"/>
          </a:p>
        </p:txBody>
      </p:sp>
      <p:pic>
        <p:nvPicPr>
          <p:cNvPr id="6" name="Obrázek 5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11858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1" y="937845"/>
            <a:ext cx="7971691" cy="5418503"/>
          </a:xfrm>
        </p:spPr>
        <p:txBody>
          <a:bodyPr>
            <a:normAutofit fontScale="92500" lnSpcReduction="20000"/>
          </a:bodyPr>
          <a:lstStyle/>
          <a:p>
            <a:pPr marL="111125" lvl="1" indent="0">
              <a:lnSpc>
                <a:spcPct val="110000"/>
              </a:lnSpc>
              <a:spcBef>
                <a:spcPts val="0"/>
              </a:spcBef>
              <a:buNone/>
              <a:defRPr/>
            </a:pPr>
            <a:r>
              <a:rPr lang="cs-CZ" altLang="cs-CZ" sz="1900" dirty="0" smtClean="0">
                <a:solidFill>
                  <a:schemeClr val="tx1"/>
                </a:solidFill>
              </a:rPr>
              <a:t>Vyhlášení: </a:t>
            </a:r>
            <a:r>
              <a:rPr lang="cs-CZ" altLang="cs-CZ" sz="1900" b="0" dirty="0" smtClean="0">
                <a:solidFill>
                  <a:schemeClr val="tx1"/>
                </a:solidFill>
              </a:rPr>
              <a:t>10</a:t>
            </a:r>
            <a:r>
              <a:rPr lang="cs-CZ" altLang="cs-CZ" sz="1900" b="0" dirty="0">
                <a:solidFill>
                  <a:schemeClr val="tx1"/>
                </a:solidFill>
              </a:rPr>
              <a:t>. </a:t>
            </a:r>
            <a:r>
              <a:rPr lang="cs-CZ" altLang="cs-CZ" sz="1900" b="0" dirty="0" smtClean="0">
                <a:solidFill>
                  <a:schemeClr val="tx1"/>
                </a:solidFill>
              </a:rPr>
              <a:t>6. </a:t>
            </a:r>
            <a:r>
              <a:rPr lang="cs-CZ" altLang="cs-CZ" sz="1900" b="0" dirty="0">
                <a:solidFill>
                  <a:schemeClr val="tx1"/>
                </a:solidFill>
              </a:rPr>
              <a:t>2016	</a:t>
            </a:r>
            <a:r>
              <a:rPr lang="cs-CZ" altLang="cs-CZ" sz="1900" b="0" dirty="0" smtClean="0">
                <a:solidFill>
                  <a:schemeClr val="tx1"/>
                </a:solidFill>
              </a:rPr>
              <a:t>	</a:t>
            </a:r>
            <a:r>
              <a:rPr lang="cs-CZ" altLang="cs-CZ" sz="1900" dirty="0" smtClean="0">
                <a:solidFill>
                  <a:schemeClr val="tx1"/>
                </a:solidFill>
              </a:rPr>
              <a:t>Příjem </a:t>
            </a:r>
            <a:r>
              <a:rPr lang="cs-CZ" altLang="cs-CZ" sz="1900" dirty="0">
                <a:solidFill>
                  <a:schemeClr val="tx1"/>
                </a:solidFill>
              </a:rPr>
              <a:t>žádostí: </a:t>
            </a:r>
            <a:r>
              <a:rPr lang="cs-CZ" altLang="cs-CZ" sz="1900" b="0" dirty="0">
                <a:solidFill>
                  <a:schemeClr val="tx1"/>
                </a:solidFill>
              </a:rPr>
              <a:t>do 31. 12. 2017 </a:t>
            </a:r>
            <a:r>
              <a:rPr lang="cs-CZ" altLang="cs-CZ" sz="1900" b="0" dirty="0" smtClean="0">
                <a:solidFill>
                  <a:schemeClr val="tx1"/>
                </a:solidFill>
              </a:rPr>
              <a:t>		</a:t>
            </a:r>
            <a:r>
              <a:rPr lang="cs-CZ" altLang="cs-CZ" sz="1900" dirty="0" smtClean="0">
                <a:solidFill>
                  <a:schemeClr val="tx1"/>
                </a:solidFill>
              </a:rPr>
              <a:t>p</a:t>
            </a:r>
            <a:r>
              <a:rPr lang="cs-CZ" sz="1900" dirty="0" smtClean="0">
                <a:solidFill>
                  <a:schemeClr val="tx1"/>
                </a:solidFill>
              </a:rPr>
              <a:t>růběžná </a:t>
            </a:r>
          </a:p>
          <a:p>
            <a:pPr marL="111125" lvl="1" indent="0">
              <a:lnSpc>
                <a:spcPct val="110000"/>
              </a:lnSpc>
              <a:spcBef>
                <a:spcPts val="0"/>
              </a:spcBef>
              <a:buNone/>
              <a:defRPr/>
            </a:pPr>
            <a:r>
              <a:rPr lang="cs-CZ" sz="1900" dirty="0" smtClean="0">
                <a:solidFill>
                  <a:schemeClr val="tx1"/>
                </a:solidFill>
              </a:rPr>
              <a:t>Datum ukončení </a:t>
            </a:r>
            <a:r>
              <a:rPr lang="cs-CZ" sz="1900" dirty="0">
                <a:solidFill>
                  <a:schemeClr val="tx1"/>
                </a:solidFill>
              </a:rPr>
              <a:t>realizace </a:t>
            </a:r>
            <a:r>
              <a:rPr lang="cs-CZ" sz="1900" dirty="0" smtClean="0">
                <a:solidFill>
                  <a:schemeClr val="tx1"/>
                </a:solidFill>
              </a:rPr>
              <a:t>projektu v případě projektů: </a:t>
            </a:r>
            <a:r>
              <a:rPr lang="cs-CZ" sz="1900" b="0" dirty="0">
                <a:solidFill>
                  <a:schemeClr val="tx1"/>
                </a:solidFill>
              </a:rPr>
              <a:t>s </a:t>
            </a:r>
            <a:r>
              <a:rPr lang="cs-CZ" sz="1900" b="0" dirty="0" smtClean="0">
                <a:solidFill>
                  <a:schemeClr val="tx1"/>
                </a:solidFill>
              </a:rPr>
              <a:t>CZV do </a:t>
            </a:r>
            <a:r>
              <a:rPr lang="cs-CZ" sz="1900" b="0" dirty="0">
                <a:solidFill>
                  <a:schemeClr val="tx1"/>
                </a:solidFill>
              </a:rPr>
              <a:t>5 mil. Kč </a:t>
            </a:r>
            <a:r>
              <a:rPr lang="cs-CZ" sz="1900" b="0" dirty="0" smtClean="0">
                <a:solidFill>
                  <a:schemeClr val="tx1"/>
                </a:solidFill>
              </a:rPr>
              <a:t>– do 31</a:t>
            </a:r>
            <a:r>
              <a:rPr lang="cs-CZ" sz="1900" b="0" dirty="0">
                <a:solidFill>
                  <a:schemeClr val="tx1"/>
                </a:solidFill>
              </a:rPr>
              <a:t>. 12. </a:t>
            </a:r>
            <a:r>
              <a:rPr lang="cs-CZ" sz="1900" b="0" dirty="0" smtClean="0">
                <a:solidFill>
                  <a:schemeClr val="tx1"/>
                </a:solidFill>
              </a:rPr>
              <a:t>2018, s CZV nad </a:t>
            </a:r>
            <a:r>
              <a:rPr lang="cs-CZ" sz="1900" b="0" dirty="0">
                <a:solidFill>
                  <a:schemeClr val="tx1"/>
                </a:solidFill>
              </a:rPr>
              <a:t>5 mil. Kč </a:t>
            </a:r>
            <a:r>
              <a:rPr lang="cs-CZ" sz="1900" b="0" dirty="0" smtClean="0">
                <a:solidFill>
                  <a:schemeClr val="tx1"/>
                </a:solidFill>
              </a:rPr>
              <a:t>- do </a:t>
            </a:r>
            <a:r>
              <a:rPr lang="cs-CZ" sz="1900" b="0" dirty="0">
                <a:solidFill>
                  <a:schemeClr val="tx1"/>
                </a:solidFill>
              </a:rPr>
              <a:t>31. 12. 2020 </a:t>
            </a:r>
            <a:endParaRPr lang="cs-CZ" altLang="cs-CZ" sz="1900" b="0" dirty="0">
              <a:solidFill>
                <a:schemeClr val="tx1"/>
              </a:solidFill>
            </a:endParaRPr>
          </a:p>
          <a:p>
            <a:pPr marL="0" lvl="1" indent="0">
              <a:lnSpc>
                <a:spcPct val="110000"/>
              </a:lnSpc>
              <a:spcBef>
                <a:spcPts val="0"/>
              </a:spcBef>
              <a:buNone/>
              <a:defRPr/>
            </a:pPr>
            <a:r>
              <a:rPr lang="cs-CZ" altLang="cs-CZ" sz="1900" dirty="0">
                <a:solidFill>
                  <a:schemeClr val="tx1"/>
                </a:solidFill>
              </a:rPr>
              <a:t>Výše </a:t>
            </a:r>
            <a:r>
              <a:rPr lang="cs-CZ" altLang="cs-CZ" sz="1900" dirty="0" smtClean="0">
                <a:solidFill>
                  <a:schemeClr val="tx1"/>
                </a:solidFill>
              </a:rPr>
              <a:t>CZV na </a:t>
            </a:r>
            <a:r>
              <a:rPr lang="cs-CZ" altLang="cs-CZ" sz="1900" dirty="0">
                <a:solidFill>
                  <a:schemeClr val="tx1"/>
                </a:solidFill>
              </a:rPr>
              <a:t>projekt</a:t>
            </a:r>
            <a:r>
              <a:rPr lang="cs-CZ" altLang="cs-CZ" sz="1900" dirty="0" smtClean="0">
                <a:solidFill>
                  <a:schemeClr val="tx1"/>
                </a:solidFill>
              </a:rPr>
              <a:t>: </a:t>
            </a:r>
            <a:r>
              <a:rPr lang="cs-CZ" altLang="cs-CZ" sz="1900" b="0" dirty="0" smtClean="0">
                <a:solidFill>
                  <a:schemeClr val="tx1"/>
                </a:solidFill>
              </a:rPr>
              <a:t>min</a:t>
            </a:r>
            <a:r>
              <a:rPr lang="cs-CZ" altLang="cs-CZ" sz="1900" b="0" dirty="0">
                <a:solidFill>
                  <a:schemeClr val="tx1"/>
                </a:solidFill>
              </a:rPr>
              <a:t>. </a:t>
            </a:r>
            <a:r>
              <a:rPr lang="cs-CZ" altLang="cs-CZ" sz="1900" b="0" dirty="0" smtClean="0">
                <a:solidFill>
                  <a:schemeClr val="tx1"/>
                </a:solidFill>
              </a:rPr>
              <a:t>1.000.000,-Kč,  max</a:t>
            </a:r>
            <a:r>
              <a:rPr lang="cs-CZ" altLang="cs-CZ" sz="1900" b="0" dirty="0">
                <a:solidFill>
                  <a:schemeClr val="tx1"/>
                </a:solidFill>
              </a:rPr>
              <a:t>. </a:t>
            </a:r>
            <a:r>
              <a:rPr lang="cs-CZ" altLang="cs-CZ" sz="1900" b="0" dirty="0" smtClean="0">
                <a:solidFill>
                  <a:schemeClr val="tx1"/>
                </a:solidFill>
              </a:rPr>
              <a:t>300.000.000,-Kč</a:t>
            </a:r>
            <a:r>
              <a:rPr lang="cs-CZ" altLang="cs-CZ" sz="1900" b="0" dirty="0">
                <a:solidFill>
                  <a:schemeClr val="tx1"/>
                </a:solidFill>
              </a:rPr>
              <a:t>.</a:t>
            </a:r>
          </a:p>
          <a:p>
            <a:pPr marL="0" lvl="1" indent="0">
              <a:lnSpc>
                <a:spcPct val="110000"/>
              </a:lnSpc>
              <a:spcBef>
                <a:spcPts val="0"/>
              </a:spcBef>
              <a:buNone/>
              <a:defRPr/>
            </a:pPr>
            <a:r>
              <a:rPr lang="cs-CZ" altLang="cs-CZ" sz="1900" dirty="0" smtClean="0">
                <a:solidFill>
                  <a:schemeClr val="tx1"/>
                </a:solidFill>
              </a:rPr>
              <a:t>Alokace </a:t>
            </a:r>
            <a:r>
              <a:rPr lang="cs-CZ" altLang="cs-CZ" sz="1900" dirty="0">
                <a:solidFill>
                  <a:schemeClr val="tx1"/>
                </a:solidFill>
              </a:rPr>
              <a:t>výzvy: </a:t>
            </a:r>
            <a:r>
              <a:rPr lang="cs-CZ" altLang="cs-CZ" sz="1900" b="0" dirty="0">
                <a:solidFill>
                  <a:schemeClr val="tx1"/>
                </a:solidFill>
              </a:rPr>
              <a:t>2.094.430.812,- </a:t>
            </a:r>
            <a:r>
              <a:rPr lang="cs-CZ" altLang="cs-CZ" sz="1900" b="0" dirty="0" smtClean="0">
                <a:solidFill>
                  <a:schemeClr val="tx1"/>
                </a:solidFill>
              </a:rPr>
              <a:t>Kč</a:t>
            </a:r>
          </a:p>
          <a:p>
            <a:pPr lv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altLang="cs-CZ" sz="1900" b="1" dirty="0" smtClean="0"/>
              <a:t>Oprávnění žadatelé: </a:t>
            </a:r>
            <a:r>
              <a:rPr lang="cs-CZ" altLang="cs-CZ" sz="1900" b="0" dirty="0" smtClean="0"/>
              <a:t>MV GŘ a </a:t>
            </a:r>
            <a:r>
              <a:rPr lang="cs-CZ" sz="1900" dirty="0" smtClean="0"/>
              <a:t>policejní </a:t>
            </a:r>
            <a:r>
              <a:rPr lang="cs-CZ" sz="1900" dirty="0"/>
              <a:t>prezidium</a:t>
            </a:r>
            <a:r>
              <a:rPr lang="cs-CZ" altLang="cs-CZ" sz="1900" b="0" dirty="0" smtClean="0"/>
              <a:t>, HZS</a:t>
            </a:r>
            <a:r>
              <a:rPr lang="cs-CZ" sz="1900" dirty="0" smtClean="0"/>
              <a:t> krajů</a:t>
            </a:r>
            <a:r>
              <a:rPr lang="cs-CZ" sz="1900" b="1" dirty="0" smtClean="0"/>
              <a:t>, </a:t>
            </a:r>
            <a:r>
              <a:rPr lang="cs-CZ" sz="1900" dirty="0" smtClean="0"/>
              <a:t>záchranný </a:t>
            </a:r>
            <a:r>
              <a:rPr lang="cs-CZ" sz="1900" dirty="0"/>
              <a:t>útvar HZS </a:t>
            </a:r>
            <a:r>
              <a:rPr lang="cs-CZ" sz="1900" dirty="0" smtClean="0"/>
              <a:t>ČR, krajská </a:t>
            </a:r>
            <a:r>
              <a:rPr lang="cs-CZ" sz="1900" dirty="0"/>
              <a:t>ředitelství Policie </a:t>
            </a:r>
            <a:r>
              <a:rPr lang="cs-CZ" sz="1900" dirty="0" smtClean="0"/>
              <a:t>ČR, kraje </a:t>
            </a:r>
            <a:r>
              <a:rPr lang="cs-CZ" sz="1900" dirty="0"/>
              <a:t>jako zřizovatelé ZZS krajů </a:t>
            </a:r>
            <a:r>
              <a:rPr lang="cs-CZ" sz="1900" dirty="0" smtClean="0"/>
              <a:t>, </a:t>
            </a:r>
            <a:r>
              <a:rPr lang="cs-CZ" sz="1900" b="1" dirty="0" smtClean="0"/>
              <a:t>obce - zřizující jednotky </a:t>
            </a:r>
            <a:r>
              <a:rPr lang="cs-CZ" sz="1900" b="1" dirty="0"/>
              <a:t>požární ochrany </a:t>
            </a:r>
            <a:r>
              <a:rPr lang="cs-CZ" sz="1900" dirty="0"/>
              <a:t>(§ 29 zákona č. 133/1985 Sb., o požární ochraně) – jednotky sboru dobrovolných hasičů kategorie II a </a:t>
            </a:r>
            <a:r>
              <a:rPr lang="cs-CZ" sz="1900" dirty="0" smtClean="0"/>
              <a:t>III, státní organizace zřizující </a:t>
            </a:r>
            <a:r>
              <a:rPr lang="cs-CZ" sz="1900" dirty="0"/>
              <a:t>jednotku HZS podniku s územní působností.</a:t>
            </a:r>
          </a:p>
          <a:p>
            <a:pPr marL="0" lvl="1" indent="0">
              <a:lnSpc>
                <a:spcPct val="110000"/>
              </a:lnSpc>
              <a:spcBef>
                <a:spcPts val="0"/>
              </a:spcBef>
              <a:buNone/>
              <a:defRPr/>
            </a:pPr>
            <a:endParaRPr lang="cs-CZ" altLang="cs-CZ" sz="1900" dirty="0" smtClean="0">
              <a:solidFill>
                <a:schemeClr val="tx1"/>
              </a:solidFill>
            </a:endParaRPr>
          </a:p>
          <a:p>
            <a:pPr marL="0" lvl="1" indent="0">
              <a:lnSpc>
                <a:spcPct val="110000"/>
              </a:lnSpc>
              <a:spcBef>
                <a:spcPts val="0"/>
              </a:spcBef>
              <a:buNone/>
              <a:defRPr/>
            </a:pPr>
            <a:r>
              <a:rPr lang="cs-CZ" altLang="cs-CZ" sz="1900" dirty="0" smtClean="0">
                <a:solidFill>
                  <a:schemeClr val="tx1"/>
                </a:solidFill>
              </a:rPr>
              <a:t>Územní zaměření: </a:t>
            </a:r>
            <a:r>
              <a:rPr lang="cs-CZ" sz="1900" b="0" dirty="0">
                <a:solidFill>
                  <a:schemeClr val="tx1"/>
                </a:solidFill>
                <a:cs typeface="Calibri" pitchFamily="34" charset="0"/>
              </a:rPr>
              <a:t>Exponovaná </a:t>
            </a:r>
            <a:r>
              <a:rPr lang="cs-CZ" sz="1900" b="0" dirty="0" smtClean="0">
                <a:solidFill>
                  <a:schemeClr val="tx1"/>
                </a:solidFill>
                <a:cs typeface="Calibri" pitchFamily="34" charset="0"/>
              </a:rPr>
              <a:t>území </a:t>
            </a:r>
            <a:r>
              <a:rPr lang="cs-CZ" sz="1900" b="0" dirty="0" smtClean="0">
                <a:solidFill>
                  <a:schemeClr val="tx1"/>
                </a:solidFill>
              </a:rPr>
              <a:t>vymezena </a:t>
            </a:r>
            <a:r>
              <a:rPr lang="cs-CZ" sz="1900" b="0" dirty="0">
                <a:solidFill>
                  <a:schemeClr val="tx1"/>
                </a:solidFill>
              </a:rPr>
              <a:t>správním obvodem </a:t>
            </a:r>
            <a:r>
              <a:rPr lang="cs-CZ" sz="1900" b="0" dirty="0" smtClean="0">
                <a:solidFill>
                  <a:schemeClr val="tx1"/>
                </a:solidFill>
              </a:rPr>
              <a:t>ORP (</a:t>
            </a:r>
            <a:r>
              <a:rPr lang="cs-CZ" sz="1900" b="0" dirty="0" smtClean="0">
                <a:solidFill>
                  <a:schemeClr val="tx1"/>
                </a:solidFill>
                <a:cs typeface="Calibri" pitchFamily="34" charset="0"/>
              </a:rPr>
              <a:t>příloha </a:t>
            </a:r>
            <a:r>
              <a:rPr lang="cs-CZ" sz="1900" b="0" dirty="0">
                <a:solidFill>
                  <a:schemeClr val="tx1"/>
                </a:solidFill>
                <a:cs typeface="Calibri" pitchFamily="34" charset="0"/>
              </a:rPr>
              <a:t>č. 8 Specifických </a:t>
            </a:r>
            <a:r>
              <a:rPr lang="cs-CZ" sz="1900" b="0" dirty="0" smtClean="0">
                <a:solidFill>
                  <a:schemeClr val="tx1"/>
                </a:solidFill>
                <a:cs typeface="Calibri" pitchFamily="34" charset="0"/>
              </a:rPr>
              <a:t>pravidel)</a:t>
            </a:r>
            <a:r>
              <a:rPr lang="cs-CZ" sz="1900" b="0" dirty="0" smtClean="0">
                <a:solidFill>
                  <a:schemeClr val="tx1"/>
                </a:solidFill>
              </a:rPr>
              <a:t> </a:t>
            </a:r>
            <a:r>
              <a:rPr lang="cs-CZ" sz="1900" b="0" dirty="0">
                <a:solidFill>
                  <a:schemeClr val="tx1"/>
                </a:solidFill>
              </a:rPr>
              <a:t>a představují oblasti s výskytem </a:t>
            </a:r>
            <a:r>
              <a:rPr lang="cs-CZ" sz="1900" b="0" dirty="0" err="1" smtClean="0">
                <a:solidFill>
                  <a:schemeClr val="tx1"/>
                </a:solidFill>
              </a:rPr>
              <a:t>klimatic.jevů</a:t>
            </a:r>
            <a:r>
              <a:rPr lang="cs-CZ" sz="1900" b="0" dirty="0" smtClean="0">
                <a:solidFill>
                  <a:schemeClr val="tx1"/>
                </a:solidFill>
              </a:rPr>
              <a:t> </a:t>
            </a:r>
            <a:r>
              <a:rPr lang="cs-CZ" sz="1900" b="0" dirty="0">
                <a:solidFill>
                  <a:schemeClr val="tx1"/>
                </a:solidFill>
              </a:rPr>
              <a:t>(orkány a větrné smrště, extrémní sněhové srážky a masivní námrazy) a antropogenních rizik</a:t>
            </a:r>
            <a:r>
              <a:rPr lang="cs-CZ" sz="1900" b="0" dirty="0" smtClean="0">
                <a:solidFill>
                  <a:schemeClr val="tx1"/>
                </a:solidFill>
              </a:rPr>
              <a:t>.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endParaRPr lang="cs-CZ" sz="1900" b="1" dirty="0" smtClean="0"/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1900" b="1" dirty="0" smtClean="0"/>
              <a:t>Podporované aktivity:</a:t>
            </a:r>
          </a:p>
          <a:p>
            <a:pPr marL="0" lvl="1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cs-CZ" sz="1900" b="0" dirty="0">
                <a:solidFill>
                  <a:schemeClr val="tx1"/>
                </a:solidFill>
              </a:rPr>
              <a:t>Stavby, stavební úpravy, úpravy vnějších prostor a pořízení vybavení stanic základních složek IZS za účelem zvýšení odolnosti stanic vůči účinkům mimořádné události tak, aby mohly plnit své úkoly v podmínkách mimořádné události a byly zajištěny podmínky pro rychlý výjezd složek IZS k mimořádné události.</a:t>
            </a:r>
          </a:p>
          <a:p>
            <a:endParaRPr lang="cs-CZ" b="1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261939"/>
            <a:ext cx="8229600" cy="546954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 smtClean="0"/>
              <a:t>36. </a:t>
            </a:r>
            <a:r>
              <a:rPr lang="cs-CZ" dirty="0"/>
              <a:t>v</a:t>
            </a:r>
            <a:r>
              <a:rPr lang="cs-CZ" dirty="0" smtClean="0"/>
              <a:t>ýzva – Stanice IZS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16</a:t>
            </a:fld>
            <a:endParaRPr lang="en-US" dirty="0"/>
          </a:p>
        </p:txBody>
      </p:sp>
      <p:pic>
        <p:nvPicPr>
          <p:cNvPr id="6" name="Obrázek 5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1156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40677"/>
            <a:ext cx="8229600" cy="668215"/>
          </a:xfrm>
        </p:spPr>
        <p:txBody>
          <a:bodyPr>
            <a:noAutofit/>
          </a:bodyPr>
          <a:lstStyle/>
          <a:p>
            <a:pPr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2800" dirty="0"/>
              <a:t>37. </a:t>
            </a:r>
            <a:r>
              <a:rPr lang="cs-CZ" sz="2800" dirty="0" smtClean="0"/>
              <a:t>Výzva – Energetické </a:t>
            </a:r>
            <a:r>
              <a:rPr lang="cs-CZ" sz="2800" dirty="0"/>
              <a:t>úspory v </a:t>
            </a:r>
            <a:r>
              <a:rPr lang="cs-CZ" sz="2800" dirty="0" smtClean="0"/>
              <a:t>bytových </a:t>
            </a:r>
            <a:r>
              <a:rPr lang="cs-CZ" sz="2800" dirty="0"/>
              <a:t>domech II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17</a:t>
            </a:fld>
            <a:endParaRPr lang="en-US" dirty="0"/>
          </a:p>
        </p:txBody>
      </p:sp>
      <p:pic>
        <p:nvPicPr>
          <p:cNvPr id="7" name="Obrázek 6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562709" y="961608"/>
            <a:ext cx="8124092" cy="5317272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altLang="cs-CZ" b="1" dirty="0" smtClean="0"/>
              <a:t>Vyhlášení:</a:t>
            </a:r>
            <a:r>
              <a:rPr lang="cs-CZ" altLang="cs-CZ" b="1" dirty="0"/>
              <a:t> </a:t>
            </a:r>
            <a:r>
              <a:rPr lang="cs-CZ" altLang="cs-CZ" dirty="0" smtClean="0"/>
              <a:t>1. července 2016 </a:t>
            </a:r>
            <a:r>
              <a:rPr lang="cs-CZ" altLang="cs-CZ" dirty="0"/>
              <a:t> </a:t>
            </a:r>
            <a:r>
              <a:rPr lang="cs-CZ" altLang="cs-CZ" dirty="0" smtClean="0"/>
              <a:t>		</a:t>
            </a:r>
            <a:r>
              <a:rPr lang="cs-CZ" altLang="cs-CZ" b="1" dirty="0" smtClean="0"/>
              <a:t>Příjem </a:t>
            </a:r>
            <a:r>
              <a:rPr lang="cs-CZ" altLang="cs-CZ" b="1" dirty="0"/>
              <a:t>žádostí: </a:t>
            </a:r>
            <a:r>
              <a:rPr lang="cs-CZ" altLang="cs-CZ" dirty="0"/>
              <a:t>do</a:t>
            </a:r>
            <a:r>
              <a:rPr lang="cs-CZ" altLang="cs-CZ" b="1" dirty="0"/>
              <a:t> </a:t>
            </a:r>
            <a:r>
              <a:rPr lang="cs-CZ" altLang="cs-CZ" dirty="0"/>
              <a:t>30. 11. </a:t>
            </a:r>
            <a:r>
              <a:rPr lang="cs-CZ" altLang="cs-CZ" dirty="0" smtClean="0"/>
              <a:t>2017		</a:t>
            </a:r>
            <a:r>
              <a:rPr lang="cs-CZ" b="1" dirty="0" smtClean="0"/>
              <a:t>Průběžná</a:t>
            </a:r>
            <a:endParaRPr lang="cs-CZ" b="1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b="1" dirty="0"/>
              <a:t>A</a:t>
            </a:r>
            <a:r>
              <a:rPr lang="cs-CZ" b="1" dirty="0" smtClean="0"/>
              <a:t>ktivity </a:t>
            </a:r>
            <a:r>
              <a:rPr lang="cs-CZ" b="1" dirty="0"/>
              <a:t>je možné zahájit až po podání žádosti o </a:t>
            </a:r>
            <a:r>
              <a:rPr lang="cs-CZ" b="1" dirty="0" smtClean="0"/>
              <a:t>dotaci - motivační účinek!!!</a:t>
            </a:r>
            <a:endParaRPr lang="cs-CZ" b="1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b="1" dirty="0" smtClean="0"/>
              <a:t>Datum </a:t>
            </a:r>
            <a:r>
              <a:rPr lang="cs-CZ" b="1" dirty="0"/>
              <a:t>ukončení realizace </a:t>
            </a:r>
            <a:r>
              <a:rPr lang="cs-CZ" b="1" dirty="0" smtClean="0"/>
              <a:t>projektu v případě projektů: </a:t>
            </a:r>
          </a:p>
          <a:p>
            <a:pPr marL="285750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dirty="0"/>
              <a:t>s</a:t>
            </a:r>
            <a:r>
              <a:rPr lang="cs-CZ" dirty="0" smtClean="0"/>
              <a:t> CZV </a:t>
            </a:r>
            <a:r>
              <a:rPr lang="cs-CZ" b="1" dirty="0" smtClean="0"/>
              <a:t>do 5 mil. Kč: 30. 9. 2019</a:t>
            </a:r>
          </a:p>
          <a:p>
            <a:pPr marL="285750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dirty="0" smtClean="0"/>
              <a:t>s CZV </a:t>
            </a:r>
            <a:r>
              <a:rPr lang="cs-CZ" b="1" dirty="0" smtClean="0"/>
              <a:t>nad 5 mil. Kč: 30. 9. 2020.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b="1" dirty="0" smtClean="0"/>
              <a:t>Výše podpory: </a:t>
            </a:r>
            <a:r>
              <a:rPr lang="cs-CZ" dirty="0" smtClean="0"/>
              <a:t>dle dosažené </a:t>
            </a:r>
            <a:r>
              <a:rPr lang="cs-CZ" dirty="0" err="1" smtClean="0"/>
              <a:t>energet</a:t>
            </a:r>
            <a:r>
              <a:rPr lang="cs-CZ" dirty="0" smtClean="0"/>
              <a:t>. úspory (30</a:t>
            </a:r>
            <a:r>
              <a:rPr lang="cs-CZ" dirty="0"/>
              <a:t>% </a:t>
            </a:r>
            <a:r>
              <a:rPr lang="cs-CZ" dirty="0" smtClean="0"/>
              <a:t>nebo 40</a:t>
            </a:r>
            <a:r>
              <a:rPr lang="cs-CZ" dirty="0"/>
              <a:t>%)</a:t>
            </a:r>
          </a:p>
          <a:p>
            <a:pPr marL="0" lvl="1" indent="0">
              <a:spcBef>
                <a:spcPts val="0"/>
              </a:spcBef>
              <a:buNone/>
              <a:defRPr/>
            </a:pPr>
            <a:r>
              <a:rPr lang="cs-CZ" altLang="cs-CZ" sz="1800" dirty="0">
                <a:solidFill>
                  <a:schemeClr val="tx1"/>
                </a:solidFill>
              </a:rPr>
              <a:t>Výše </a:t>
            </a:r>
            <a:r>
              <a:rPr lang="cs-CZ" altLang="cs-CZ" sz="1800" dirty="0" smtClean="0">
                <a:solidFill>
                  <a:schemeClr val="tx1"/>
                </a:solidFill>
              </a:rPr>
              <a:t>CZV na projekt: </a:t>
            </a:r>
            <a:r>
              <a:rPr lang="cs-CZ" altLang="cs-CZ" sz="1800" b="0" dirty="0">
                <a:solidFill>
                  <a:schemeClr val="tx1"/>
                </a:solidFill>
              </a:rPr>
              <a:t>m</a:t>
            </a:r>
            <a:r>
              <a:rPr lang="cs-CZ" altLang="cs-CZ" sz="1800" b="0" dirty="0" smtClean="0">
                <a:solidFill>
                  <a:schemeClr val="tx1"/>
                </a:solidFill>
              </a:rPr>
              <a:t>in.  </a:t>
            </a:r>
            <a:r>
              <a:rPr lang="cs-CZ" altLang="cs-CZ" sz="1800" b="0" dirty="0">
                <a:solidFill>
                  <a:schemeClr val="tx1"/>
                </a:solidFill>
              </a:rPr>
              <a:t>300 000,- Kč </a:t>
            </a:r>
            <a:r>
              <a:rPr lang="cs-CZ" altLang="cs-CZ" sz="1800" b="0" dirty="0" smtClean="0">
                <a:solidFill>
                  <a:schemeClr val="tx1"/>
                </a:solidFill>
              </a:rPr>
              <a:t>max. </a:t>
            </a:r>
            <a:r>
              <a:rPr lang="cs-CZ" altLang="cs-CZ" sz="1800" b="0" dirty="0">
                <a:solidFill>
                  <a:schemeClr val="tx1"/>
                </a:solidFill>
              </a:rPr>
              <a:t>90 000 </a:t>
            </a:r>
            <a:r>
              <a:rPr lang="cs-CZ" altLang="cs-CZ" sz="1800" b="0" dirty="0" smtClean="0">
                <a:solidFill>
                  <a:schemeClr val="tx1"/>
                </a:solidFill>
              </a:rPr>
              <a:t>000,-Kč</a:t>
            </a:r>
          </a:p>
          <a:p>
            <a:pPr marL="0" lvl="1" indent="0">
              <a:spcBef>
                <a:spcPts val="0"/>
              </a:spcBef>
              <a:buNone/>
              <a:defRPr/>
            </a:pPr>
            <a:r>
              <a:rPr lang="cs-CZ" sz="1800" b="1" dirty="0" smtClean="0">
                <a:solidFill>
                  <a:schemeClr val="tx1"/>
                </a:solidFill>
              </a:rPr>
              <a:t>Oprávněný žadatel: </a:t>
            </a:r>
            <a:r>
              <a:rPr lang="cs-CZ" sz="1800" b="0" dirty="0" smtClean="0">
                <a:solidFill>
                  <a:schemeClr val="tx1"/>
                </a:solidFill>
              </a:rPr>
              <a:t>vlastníci byt. domů se 4 a více byt</a:t>
            </a:r>
            <a:r>
              <a:rPr lang="cs-CZ" sz="1800" b="0" dirty="0" smtClean="0">
                <a:solidFill>
                  <a:schemeClr val="tx1"/>
                </a:solidFill>
              </a:rPr>
              <a:t>. jednotkami </a:t>
            </a:r>
            <a:r>
              <a:rPr lang="cs-CZ" sz="1800" b="0" dirty="0" smtClean="0">
                <a:solidFill>
                  <a:schemeClr val="tx1"/>
                </a:solidFill>
              </a:rPr>
              <a:t>(obce, SVJ, soukromé osoby, </a:t>
            </a:r>
            <a:r>
              <a:rPr lang="cs-CZ" sz="1800" b="0" dirty="0" err="1" smtClean="0">
                <a:solidFill>
                  <a:schemeClr val="tx1"/>
                </a:solidFill>
              </a:rPr>
              <a:t>atd</a:t>
            </a:r>
            <a:r>
              <a:rPr lang="cs-CZ" sz="1800" b="0" dirty="0" smtClean="0">
                <a:solidFill>
                  <a:schemeClr val="tx1"/>
                </a:solidFill>
              </a:rPr>
              <a:t>…)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b="1" dirty="0" smtClean="0"/>
              <a:t>Alokace výzvy: </a:t>
            </a:r>
            <a:r>
              <a:rPr lang="cs-CZ" dirty="0" smtClean="0"/>
              <a:t>8.750.000.000,- Kč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b="1" dirty="0" smtClean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b="1" dirty="0" smtClean="0"/>
              <a:t>Podporované </a:t>
            </a:r>
            <a:r>
              <a:rPr lang="cs-CZ" b="1" dirty="0"/>
              <a:t>aktivity:</a:t>
            </a:r>
          </a:p>
          <a:p>
            <a:pPr marL="285750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dirty="0" smtClean="0"/>
              <a:t>Zlepšení </a:t>
            </a:r>
            <a:r>
              <a:rPr lang="cs-CZ" dirty="0"/>
              <a:t>tepelně-technických parametrů stavebních konstrukcí bytového domu (zateplení, výměna výplní otvorů)</a:t>
            </a:r>
          </a:p>
          <a:p>
            <a:pPr marL="285750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dirty="0"/>
              <a:t>Výměna hlavního zdroje tepla</a:t>
            </a:r>
          </a:p>
          <a:p>
            <a:pPr marL="285750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dirty="0"/>
              <a:t>Instalace systému nuceného větrání se zpětným získáváním tepla</a:t>
            </a:r>
          </a:p>
          <a:p>
            <a:pPr marL="285750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dirty="0"/>
              <a:t>Instalace </a:t>
            </a:r>
            <a:r>
              <a:rPr lang="cs-CZ" dirty="0" err="1"/>
              <a:t>fotovoltaického</a:t>
            </a:r>
            <a:r>
              <a:rPr lang="cs-CZ" dirty="0"/>
              <a:t> systému</a:t>
            </a:r>
          </a:p>
          <a:p>
            <a:pPr marL="285750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dirty="0"/>
              <a:t>Instalace solárních termických kolektorů</a:t>
            </a:r>
          </a:p>
          <a:p>
            <a:pPr marL="285750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dirty="0"/>
              <a:t>Instalace jednotky pro kombinovanou výrobu elektřiny a </a:t>
            </a:r>
            <a:r>
              <a:rPr lang="cs-CZ" dirty="0" smtClean="0"/>
              <a:t>tepla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60914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83568" y="1266092"/>
            <a:ext cx="8167355" cy="4860072"/>
          </a:xfrm>
        </p:spPr>
        <p:txBody>
          <a:bodyPr>
            <a:normAutofit fontScale="92500"/>
          </a:bodyPr>
          <a:lstStyle/>
          <a:p>
            <a:pPr marL="0" lvl="1" indent="0">
              <a:spcBef>
                <a:spcPct val="20000"/>
              </a:spcBef>
              <a:spcAft>
                <a:spcPts val="200"/>
              </a:spcAft>
              <a:buNone/>
            </a:pPr>
            <a:r>
              <a:rPr lang="cs-CZ" sz="2100" dirty="0">
                <a:solidFill>
                  <a:schemeClr val="tx1"/>
                </a:solidFill>
              </a:rPr>
              <a:t>Výzva č. </a:t>
            </a:r>
            <a:r>
              <a:rPr lang="cs-CZ" sz="2100" dirty="0" smtClean="0">
                <a:solidFill>
                  <a:schemeClr val="tx1"/>
                </a:solidFill>
              </a:rPr>
              <a:t>69 Podpora bezpečnosti dopravy a </a:t>
            </a:r>
            <a:r>
              <a:rPr lang="cs-CZ" sz="2100" dirty="0" err="1" smtClean="0">
                <a:solidFill>
                  <a:schemeClr val="tx1"/>
                </a:solidFill>
              </a:rPr>
              <a:t>cyklodopravy</a:t>
            </a:r>
            <a:r>
              <a:rPr lang="cs-CZ" sz="2100" dirty="0">
                <a:solidFill>
                  <a:schemeClr val="tx1"/>
                </a:solidFill>
              </a:rPr>
              <a:t>		</a:t>
            </a:r>
            <a:r>
              <a:rPr lang="cs-CZ" sz="2100" dirty="0" smtClean="0">
                <a:solidFill>
                  <a:schemeClr val="tx1"/>
                </a:solidFill>
              </a:rPr>
              <a:t>leden </a:t>
            </a:r>
            <a:r>
              <a:rPr lang="cs-CZ" sz="2100" dirty="0">
                <a:solidFill>
                  <a:schemeClr val="tx1"/>
                </a:solidFill>
              </a:rPr>
              <a:t>2017</a:t>
            </a:r>
          </a:p>
          <a:p>
            <a:pPr marL="0" lvl="1" indent="0">
              <a:spcBef>
                <a:spcPct val="20000"/>
              </a:spcBef>
              <a:spcAft>
                <a:spcPts val="200"/>
              </a:spcAft>
              <a:buNone/>
            </a:pPr>
            <a:r>
              <a:rPr lang="cs-CZ" sz="2100" dirty="0" smtClean="0">
                <a:solidFill>
                  <a:schemeClr val="tx1"/>
                </a:solidFill>
              </a:rPr>
              <a:t>Výzva </a:t>
            </a:r>
            <a:r>
              <a:rPr lang="cs-CZ" sz="2100" dirty="0">
                <a:solidFill>
                  <a:schemeClr val="tx1"/>
                </a:solidFill>
              </a:rPr>
              <a:t>č. </a:t>
            </a:r>
            <a:r>
              <a:rPr lang="cs-CZ" sz="2100" dirty="0" smtClean="0">
                <a:solidFill>
                  <a:schemeClr val="tx1"/>
                </a:solidFill>
              </a:rPr>
              <a:t>71 Infrastruktura pro předškolní vzdělávání II</a:t>
            </a:r>
            <a:r>
              <a:rPr lang="cs-CZ" sz="2100" dirty="0">
                <a:solidFill>
                  <a:schemeClr val="tx1"/>
                </a:solidFill>
              </a:rPr>
              <a:t>		</a:t>
            </a:r>
            <a:r>
              <a:rPr lang="cs-CZ" sz="2100" dirty="0" smtClean="0">
                <a:solidFill>
                  <a:schemeClr val="tx1"/>
                </a:solidFill>
              </a:rPr>
              <a:t>	únor </a:t>
            </a:r>
            <a:r>
              <a:rPr lang="cs-CZ" sz="2100" dirty="0">
                <a:solidFill>
                  <a:schemeClr val="tx1"/>
                </a:solidFill>
              </a:rPr>
              <a:t>2017</a:t>
            </a:r>
          </a:p>
          <a:p>
            <a:pPr marL="0" lvl="1" indent="0">
              <a:spcBef>
                <a:spcPct val="20000"/>
              </a:spcBef>
              <a:spcAft>
                <a:spcPts val="200"/>
              </a:spcAft>
              <a:buNone/>
            </a:pPr>
            <a:r>
              <a:rPr lang="cs-CZ" sz="2100" dirty="0" smtClean="0">
                <a:solidFill>
                  <a:schemeClr val="tx1"/>
                </a:solidFill>
              </a:rPr>
              <a:t>Výzva </a:t>
            </a:r>
            <a:r>
              <a:rPr lang="cs-CZ" sz="2100" dirty="0">
                <a:solidFill>
                  <a:schemeClr val="tx1"/>
                </a:solidFill>
              </a:rPr>
              <a:t>č. </a:t>
            </a:r>
            <a:r>
              <a:rPr lang="cs-CZ" sz="2100" dirty="0" smtClean="0">
                <a:solidFill>
                  <a:schemeClr val="tx1"/>
                </a:solidFill>
              </a:rPr>
              <a:t>73 Komunitní centra II		</a:t>
            </a:r>
            <a:r>
              <a:rPr lang="cs-CZ" sz="2100" dirty="0">
                <a:solidFill>
                  <a:schemeClr val="tx1"/>
                </a:solidFill>
              </a:rPr>
              <a:t>					</a:t>
            </a:r>
            <a:r>
              <a:rPr lang="cs-CZ" sz="2100" dirty="0" smtClean="0">
                <a:solidFill>
                  <a:schemeClr val="tx1"/>
                </a:solidFill>
              </a:rPr>
              <a:t>	březen 2017</a:t>
            </a:r>
            <a:endParaRPr lang="cs-CZ" sz="2100" dirty="0">
              <a:solidFill>
                <a:schemeClr val="tx1"/>
              </a:solidFill>
            </a:endParaRPr>
          </a:p>
          <a:p>
            <a:pPr marL="0" lvl="1" indent="0">
              <a:spcBef>
                <a:spcPct val="20000"/>
              </a:spcBef>
              <a:spcAft>
                <a:spcPts val="200"/>
              </a:spcAft>
              <a:buNone/>
            </a:pPr>
            <a:r>
              <a:rPr lang="cs-CZ" sz="2100" dirty="0" smtClean="0">
                <a:solidFill>
                  <a:schemeClr val="tx1"/>
                </a:solidFill>
              </a:rPr>
              <a:t>Výzva </a:t>
            </a:r>
            <a:r>
              <a:rPr lang="cs-CZ" sz="2100" dirty="0">
                <a:solidFill>
                  <a:schemeClr val="tx1"/>
                </a:solidFill>
              </a:rPr>
              <a:t>č. </a:t>
            </a:r>
            <a:r>
              <a:rPr lang="cs-CZ" sz="2100" dirty="0" smtClean="0">
                <a:solidFill>
                  <a:schemeClr val="tx1"/>
                </a:solidFill>
              </a:rPr>
              <a:t>76 </a:t>
            </a:r>
            <a:r>
              <a:rPr lang="cs-CZ" sz="2100" dirty="0">
                <a:solidFill>
                  <a:schemeClr val="tx1"/>
                </a:solidFill>
              </a:rPr>
              <a:t>Rozvoj sociálních služeb II </a:t>
            </a:r>
            <a:r>
              <a:rPr lang="cs-CZ" sz="2100" dirty="0" smtClean="0">
                <a:solidFill>
                  <a:schemeClr val="tx1"/>
                </a:solidFill>
              </a:rPr>
              <a:t>		</a:t>
            </a:r>
            <a:r>
              <a:rPr lang="cs-CZ" sz="2100" dirty="0">
                <a:solidFill>
                  <a:schemeClr val="tx1"/>
                </a:solidFill>
              </a:rPr>
              <a:t>				</a:t>
            </a:r>
            <a:r>
              <a:rPr lang="cs-CZ" sz="2100" dirty="0" smtClean="0">
                <a:solidFill>
                  <a:schemeClr val="tx1"/>
                </a:solidFill>
              </a:rPr>
              <a:t>březen </a:t>
            </a:r>
            <a:r>
              <a:rPr lang="cs-CZ" sz="2100" dirty="0">
                <a:solidFill>
                  <a:schemeClr val="tx1"/>
                </a:solidFill>
              </a:rPr>
              <a:t>2017</a:t>
            </a:r>
          </a:p>
          <a:p>
            <a:pPr marL="0" lvl="1" indent="0">
              <a:spcBef>
                <a:spcPct val="20000"/>
              </a:spcBef>
              <a:spcAft>
                <a:spcPts val="200"/>
              </a:spcAft>
              <a:buNone/>
            </a:pPr>
            <a:r>
              <a:rPr lang="cs-CZ" sz="2100" dirty="0" smtClean="0">
                <a:solidFill>
                  <a:schemeClr val="tx1"/>
                </a:solidFill>
              </a:rPr>
              <a:t>Výzva </a:t>
            </a:r>
            <a:r>
              <a:rPr lang="cs-CZ" sz="2100" dirty="0">
                <a:solidFill>
                  <a:schemeClr val="tx1"/>
                </a:solidFill>
              </a:rPr>
              <a:t>č. </a:t>
            </a:r>
            <a:r>
              <a:rPr lang="cs-CZ" sz="2100" dirty="0" smtClean="0">
                <a:solidFill>
                  <a:schemeClr val="tx1"/>
                </a:solidFill>
              </a:rPr>
              <a:t>79 Sociální bydlení II 	</a:t>
            </a:r>
            <a:r>
              <a:rPr lang="cs-CZ" sz="2100" dirty="0">
                <a:solidFill>
                  <a:schemeClr val="tx1"/>
                </a:solidFill>
              </a:rPr>
              <a:t>							</a:t>
            </a:r>
            <a:r>
              <a:rPr lang="cs-CZ" sz="2100" dirty="0" smtClean="0">
                <a:solidFill>
                  <a:schemeClr val="tx1"/>
                </a:solidFill>
              </a:rPr>
              <a:t>květen 2017</a:t>
            </a:r>
          </a:p>
          <a:p>
            <a:pPr marL="0" lvl="1" indent="0">
              <a:spcBef>
                <a:spcPct val="20000"/>
              </a:spcBef>
              <a:spcAft>
                <a:spcPts val="200"/>
              </a:spcAft>
              <a:buNone/>
            </a:pPr>
            <a:r>
              <a:rPr lang="cs-CZ" sz="2100" dirty="0">
                <a:solidFill>
                  <a:schemeClr val="tx1"/>
                </a:solidFill>
              </a:rPr>
              <a:t>Výzva č. </a:t>
            </a:r>
            <a:r>
              <a:rPr lang="cs-CZ" sz="2100" dirty="0" smtClean="0">
                <a:solidFill>
                  <a:schemeClr val="tx1"/>
                </a:solidFill>
              </a:rPr>
              <a:t>81 Polyfunkční komunitní centra</a:t>
            </a:r>
            <a:r>
              <a:rPr lang="cs-CZ" sz="2100" dirty="0">
                <a:solidFill>
                  <a:schemeClr val="tx1"/>
                </a:solidFill>
              </a:rPr>
              <a:t>						</a:t>
            </a:r>
            <a:r>
              <a:rPr lang="cs-CZ" sz="2100" dirty="0" smtClean="0">
                <a:solidFill>
                  <a:schemeClr val="tx1"/>
                </a:solidFill>
              </a:rPr>
              <a:t>květen </a:t>
            </a:r>
            <a:r>
              <a:rPr lang="cs-CZ" sz="2100" dirty="0">
                <a:solidFill>
                  <a:schemeClr val="tx1"/>
                </a:solidFill>
              </a:rPr>
              <a:t>2017</a:t>
            </a:r>
          </a:p>
          <a:p>
            <a:pPr marL="0" lvl="1" indent="0">
              <a:spcBef>
                <a:spcPct val="20000"/>
              </a:spcBef>
              <a:spcAft>
                <a:spcPts val="200"/>
              </a:spcAft>
              <a:buNone/>
            </a:pPr>
            <a:r>
              <a:rPr lang="cs-CZ" sz="2100" dirty="0">
                <a:solidFill>
                  <a:schemeClr val="tx1"/>
                </a:solidFill>
              </a:rPr>
              <a:t>Výzva č. </a:t>
            </a:r>
            <a:r>
              <a:rPr lang="cs-CZ" sz="2100" dirty="0" smtClean="0">
                <a:solidFill>
                  <a:schemeClr val="tx1"/>
                </a:solidFill>
              </a:rPr>
              <a:t>82 Výstavba a modernizace přestupních terminálů</a:t>
            </a:r>
            <a:r>
              <a:rPr lang="cs-CZ" sz="2100" dirty="0">
                <a:solidFill>
                  <a:schemeClr val="tx1"/>
                </a:solidFill>
              </a:rPr>
              <a:t>		</a:t>
            </a:r>
            <a:r>
              <a:rPr lang="cs-CZ" sz="2100" dirty="0" smtClean="0">
                <a:solidFill>
                  <a:schemeClr val="tx1"/>
                </a:solidFill>
              </a:rPr>
              <a:t>květen </a:t>
            </a:r>
            <a:r>
              <a:rPr lang="cs-CZ" sz="2100" dirty="0">
                <a:solidFill>
                  <a:schemeClr val="tx1"/>
                </a:solidFill>
              </a:rPr>
              <a:t>2017</a:t>
            </a:r>
          </a:p>
          <a:p>
            <a:pPr marL="0" lvl="1" indent="0">
              <a:spcBef>
                <a:spcPct val="20000"/>
              </a:spcBef>
              <a:spcAft>
                <a:spcPts val="200"/>
              </a:spcAft>
              <a:buNone/>
            </a:pPr>
            <a:r>
              <a:rPr lang="cs-CZ" sz="2100" dirty="0" smtClean="0">
                <a:solidFill>
                  <a:schemeClr val="tx1"/>
                </a:solidFill>
              </a:rPr>
              <a:t>Výzva </a:t>
            </a:r>
            <a:r>
              <a:rPr lang="cs-CZ" sz="2100" dirty="0">
                <a:solidFill>
                  <a:schemeClr val="tx1"/>
                </a:solidFill>
              </a:rPr>
              <a:t>č. </a:t>
            </a:r>
            <a:r>
              <a:rPr lang="cs-CZ" sz="2100" dirty="0" smtClean="0">
                <a:solidFill>
                  <a:schemeClr val="tx1"/>
                </a:solidFill>
              </a:rPr>
              <a:t>84 </a:t>
            </a:r>
            <a:r>
              <a:rPr lang="cs-CZ" sz="2100" dirty="0">
                <a:solidFill>
                  <a:schemeClr val="tx1"/>
                </a:solidFill>
              </a:rPr>
              <a:t>Infrastruktura  středních škol a </a:t>
            </a:r>
            <a:r>
              <a:rPr lang="cs-CZ" sz="2100" dirty="0" smtClean="0">
                <a:solidFill>
                  <a:schemeClr val="tx1"/>
                </a:solidFill>
              </a:rPr>
              <a:t>VOŠ II</a:t>
            </a:r>
            <a:r>
              <a:rPr lang="cs-CZ" sz="2100" dirty="0">
                <a:solidFill>
                  <a:schemeClr val="tx1"/>
                </a:solidFill>
              </a:rPr>
              <a:t>		 </a:t>
            </a:r>
            <a:r>
              <a:rPr lang="cs-CZ" sz="2100" dirty="0" smtClean="0">
                <a:solidFill>
                  <a:schemeClr val="tx1"/>
                </a:solidFill>
              </a:rPr>
              <a:t>		červen 2017</a:t>
            </a:r>
            <a:endParaRPr lang="cs-CZ" sz="2100" dirty="0">
              <a:solidFill>
                <a:schemeClr val="tx1"/>
              </a:solidFill>
            </a:endParaRPr>
          </a:p>
          <a:p>
            <a:pPr marL="0" lvl="1" indent="0">
              <a:spcBef>
                <a:spcPct val="20000"/>
              </a:spcBef>
              <a:spcAft>
                <a:spcPts val="200"/>
              </a:spcAft>
              <a:buNone/>
            </a:pPr>
            <a:r>
              <a:rPr lang="cs-CZ" sz="2100" dirty="0" smtClean="0">
                <a:solidFill>
                  <a:schemeClr val="tx1"/>
                </a:solidFill>
              </a:rPr>
              <a:t>Výzva </a:t>
            </a:r>
            <a:r>
              <a:rPr lang="cs-CZ" sz="2100" dirty="0">
                <a:solidFill>
                  <a:schemeClr val="tx1"/>
                </a:solidFill>
              </a:rPr>
              <a:t>č. 64 Sociální podnikání </a:t>
            </a:r>
            <a:r>
              <a:rPr lang="cs-CZ" sz="2100" dirty="0" smtClean="0">
                <a:solidFill>
                  <a:schemeClr val="tx1"/>
                </a:solidFill>
              </a:rPr>
              <a:t>III</a:t>
            </a:r>
            <a:r>
              <a:rPr lang="cs-CZ" sz="2100" dirty="0">
                <a:solidFill>
                  <a:schemeClr val="tx1"/>
                </a:solidFill>
              </a:rPr>
              <a:t>						</a:t>
            </a:r>
            <a:r>
              <a:rPr lang="cs-CZ" sz="2100" dirty="0" smtClean="0">
                <a:solidFill>
                  <a:schemeClr val="tx1"/>
                </a:solidFill>
              </a:rPr>
              <a:t>	srpen 2017</a:t>
            </a:r>
            <a:endParaRPr lang="cs-CZ" sz="2100" dirty="0">
              <a:solidFill>
                <a:schemeClr val="tx1"/>
              </a:solidFill>
            </a:endParaRPr>
          </a:p>
          <a:p>
            <a:pPr marL="0" lvl="1" indent="0">
              <a:spcBef>
                <a:spcPct val="20000"/>
              </a:spcBef>
              <a:spcAft>
                <a:spcPts val="200"/>
              </a:spcAft>
              <a:buNone/>
            </a:pPr>
            <a:r>
              <a:rPr lang="cs-CZ" sz="2100" dirty="0" smtClean="0">
                <a:solidFill>
                  <a:schemeClr val="tx1"/>
                </a:solidFill>
              </a:rPr>
              <a:t>Výzva </a:t>
            </a:r>
            <a:r>
              <a:rPr lang="cs-CZ" sz="2100" dirty="0">
                <a:solidFill>
                  <a:schemeClr val="tx1"/>
                </a:solidFill>
              </a:rPr>
              <a:t>č. 84 Infrastruktura  </a:t>
            </a:r>
            <a:r>
              <a:rPr lang="cs-CZ" sz="2100" dirty="0" smtClean="0">
                <a:solidFill>
                  <a:schemeClr val="tx1"/>
                </a:solidFill>
              </a:rPr>
              <a:t>základních škol II</a:t>
            </a:r>
            <a:r>
              <a:rPr lang="cs-CZ" sz="2100" dirty="0">
                <a:solidFill>
                  <a:schemeClr val="tx1"/>
                </a:solidFill>
              </a:rPr>
              <a:t>		 			</a:t>
            </a:r>
            <a:r>
              <a:rPr lang="cs-CZ" sz="2100" dirty="0" smtClean="0">
                <a:solidFill>
                  <a:schemeClr val="tx1"/>
                </a:solidFill>
              </a:rPr>
              <a:t>říjen 2017</a:t>
            </a:r>
          </a:p>
          <a:p>
            <a:pPr marL="0" lvl="1" indent="0">
              <a:spcBef>
                <a:spcPct val="20000"/>
              </a:spcBef>
              <a:spcAft>
                <a:spcPts val="200"/>
              </a:spcAft>
              <a:buNone/>
            </a:pPr>
            <a:r>
              <a:rPr lang="cs-CZ" sz="2100" dirty="0" smtClean="0">
                <a:solidFill>
                  <a:schemeClr val="tx1"/>
                </a:solidFill>
              </a:rPr>
              <a:t>Výzva č. 92 Energetické úspory  v bytových domech III			prosinec 2017</a:t>
            </a:r>
          </a:p>
          <a:p>
            <a:pPr marL="0" lvl="1" indent="0">
              <a:spcBef>
                <a:spcPct val="20000"/>
              </a:spcBef>
              <a:spcAft>
                <a:spcPts val="200"/>
              </a:spcAft>
              <a:buNone/>
            </a:pPr>
            <a:endParaRPr lang="cs-CZ" sz="2100" dirty="0">
              <a:solidFill>
                <a:schemeClr val="tx1"/>
              </a:solidFill>
            </a:endParaRPr>
          </a:p>
          <a:p>
            <a:pPr marL="0" lvl="1" indent="0" algn="ctr">
              <a:spcBef>
                <a:spcPct val="20000"/>
              </a:spcBef>
              <a:spcAft>
                <a:spcPts val="200"/>
              </a:spcAft>
              <a:buNone/>
            </a:pPr>
            <a:r>
              <a:rPr lang="cs-CZ" sz="2100" dirty="0" smtClean="0">
                <a:solidFill>
                  <a:srgbClr val="0070C0"/>
                </a:solidFill>
              </a:rPr>
              <a:t>Neobsahuje výzvy vyhlášené v rámci IPRÚ a CLLD.</a:t>
            </a:r>
            <a:endParaRPr lang="cs-CZ" dirty="0">
              <a:solidFill>
                <a:srgbClr val="0070C0"/>
              </a:solidFill>
            </a:endParaRP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sz="3000" dirty="0"/>
              <a:t>V</a:t>
            </a:r>
            <a:r>
              <a:rPr lang="cs-CZ" sz="3000" dirty="0" smtClean="0"/>
              <a:t>ýzvy plánované na r. 2017 </a:t>
            </a:r>
            <a:br>
              <a:rPr lang="cs-CZ" sz="3000" dirty="0" smtClean="0"/>
            </a:br>
            <a:r>
              <a:rPr lang="cs-CZ" sz="3000" dirty="0" smtClean="0"/>
              <a:t>využitelné pro obce, NNO, podnikatele</a:t>
            </a:r>
            <a:endParaRPr lang="cs-CZ" sz="30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18</a:t>
            </a:fld>
            <a:endParaRPr lang="en-US" dirty="0"/>
          </a:p>
        </p:txBody>
      </p:sp>
      <p:pic>
        <p:nvPicPr>
          <p:cNvPr id="6" name="Obrázek 5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9640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19</a:t>
            </a:fld>
            <a:endParaRPr lang="en-US" dirty="0"/>
          </a:p>
        </p:txBody>
      </p:sp>
      <p:pic>
        <p:nvPicPr>
          <p:cNvPr id="6" name="Obrázek 5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955366" y="597877"/>
            <a:ext cx="7383470" cy="45251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 smtClean="0"/>
              <a:t>Děkuji za pozornost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CRR - Krajská pobočka Liberec:</a:t>
            </a:r>
          </a:p>
          <a:p>
            <a:r>
              <a:rPr lang="cs-CZ" dirty="0" smtClean="0"/>
              <a:t>Voroněžská 144/20 , Liberec </a:t>
            </a:r>
          </a:p>
          <a:p>
            <a:r>
              <a:rPr lang="cs-CZ" dirty="0" smtClean="0"/>
              <a:t>(budova PVT, 3. patro)</a:t>
            </a:r>
          </a:p>
          <a:p>
            <a:endParaRPr lang="cs-CZ" dirty="0" smtClean="0"/>
          </a:p>
          <a:p>
            <a:r>
              <a:rPr lang="cs-CZ" dirty="0" smtClean="0"/>
              <a:t>Kontaktní osoba: </a:t>
            </a:r>
          </a:p>
          <a:p>
            <a:r>
              <a:rPr lang="cs-CZ" dirty="0" smtClean="0"/>
              <a:t>Ing</a:t>
            </a:r>
            <a:r>
              <a:rPr lang="cs-CZ" dirty="0"/>
              <a:t>. Romana Valentova, </a:t>
            </a:r>
            <a:r>
              <a:rPr lang="cs-CZ" dirty="0" smtClean="0"/>
              <a:t>731 607 725 romana.</a:t>
            </a:r>
            <a:r>
              <a:rPr lang="cs-CZ" b="0" dirty="0" smtClean="0">
                <a:ea typeface="Myriad Pro"/>
                <a:cs typeface="Myriad Pro"/>
              </a:rPr>
              <a:t>valentova@crr.cz</a:t>
            </a:r>
            <a:endParaRPr lang="cs-CZ" dirty="0" smtClean="0"/>
          </a:p>
          <a:p>
            <a:pPr algn="ctr"/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875360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90525" y="1371600"/>
            <a:ext cx="8172450" cy="4467225"/>
          </a:xfrm>
        </p:spPr>
        <p:txBody>
          <a:bodyPr>
            <a:noAutofit/>
          </a:bodyPr>
          <a:lstStyle/>
          <a:p>
            <a:pPr lvl="1" indent="-34290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cs-CZ" dirty="0" smtClean="0">
                <a:solidFill>
                  <a:schemeClr val="tx1"/>
                </a:solidFill>
              </a:rPr>
              <a:t>Program </a:t>
            </a:r>
            <a:r>
              <a:rPr lang="cs-CZ" dirty="0">
                <a:solidFill>
                  <a:schemeClr val="tx1"/>
                </a:solidFill>
              </a:rPr>
              <a:t>schválen Evropskou komisí 4. 6. 2015</a:t>
            </a:r>
          </a:p>
          <a:p>
            <a:pPr lvl="1" indent="-34290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cs-CZ" dirty="0">
                <a:solidFill>
                  <a:schemeClr val="tx1"/>
                </a:solidFill>
              </a:rPr>
              <a:t>Celková alokace z EFRR: 4,64 mld. EUR </a:t>
            </a:r>
          </a:p>
          <a:p>
            <a:pPr lvl="1" indent="-34290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cs-CZ" dirty="0">
                <a:solidFill>
                  <a:schemeClr val="tx1"/>
                </a:solidFill>
              </a:rPr>
              <a:t>Řídicí orgán: MMR ČR, odbor řízení operačních programů</a:t>
            </a:r>
            <a:r>
              <a:rPr lang="cs-CZ" b="1" dirty="0">
                <a:solidFill>
                  <a:schemeClr val="tx1"/>
                </a:solidFill>
                <a:cs typeface="Arial" charset="0"/>
              </a:rPr>
              <a:t> </a:t>
            </a:r>
            <a:r>
              <a:rPr lang="cs-CZ" b="0" dirty="0">
                <a:solidFill>
                  <a:schemeClr val="tx1"/>
                </a:solidFill>
              </a:rPr>
              <a:t>-</a:t>
            </a:r>
            <a:r>
              <a:rPr lang="cs-CZ" dirty="0" smtClean="0">
                <a:solidFill>
                  <a:schemeClr val="tx1"/>
                </a:solidFill>
                <a:cs typeface="Arial" charset="0"/>
              </a:rPr>
              <a:t> </a:t>
            </a:r>
            <a:r>
              <a:rPr lang="cs-CZ" b="0" dirty="0">
                <a:solidFill>
                  <a:schemeClr val="tx1"/>
                </a:solidFill>
              </a:rPr>
              <a:t>řízení programu, příprava výzev a pravidel pro žadatele a příjemce, poskytovatel dotace </a:t>
            </a:r>
          </a:p>
          <a:p>
            <a:pPr lvl="1" indent="-34290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cs-CZ" dirty="0" smtClean="0">
                <a:solidFill>
                  <a:schemeClr val="tx1"/>
                </a:solidFill>
              </a:rPr>
              <a:t>Zprostředkující subjekt: Centrum pro regionální rozvoj České republiky </a:t>
            </a:r>
            <a:r>
              <a:rPr lang="cs-CZ" b="0" dirty="0" smtClean="0">
                <a:solidFill>
                  <a:schemeClr val="tx1"/>
                </a:solidFill>
              </a:rPr>
              <a:t>-</a:t>
            </a:r>
            <a:r>
              <a:rPr lang="cs-CZ" dirty="0" smtClean="0">
                <a:solidFill>
                  <a:schemeClr val="tx1"/>
                </a:solidFill>
                <a:cs typeface="Arial" charset="0"/>
              </a:rPr>
              <a:t> </a:t>
            </a:r>
            <a:r>
              <a:rPr lang="cs-CZ" b="0" dirty="0">
                <a:solidFill>
                  <a:schemeClr val="tx1"/>
                </a:solidFill>
              </a:rPr>
              <a:t>konzultace, příjem a hodnocení žádostí o podporu, </a:t>
            </a:r>
            <a:r>
              <a:rPr lang="cs-CZ" b="0" dirty="0" smtClean="0">
                <a:solidFill>
                  <a:schemeClr val="tx1"/>
                </a:solidFill>
              </a:rPr>
              <a:t>administrace </a:t>
            </a:r>
            <a:r>
              <a:rPr lang="cs-CZ" b="0" dirty="0">
                <a:solidFill>
                  <a:schemeClr val="tx1"/>
                </a:solidFill>
              </a:rPr>
              <a:t>změn, </a:t>
            </a:r>
            <a:r>
              <a:rPr lang="cs-CZ" b="0" dirty="0" smtClean="0">
                <a:solidFill>
                  <a:schemeClr val="tx1"/>
                </a:solidFill>
              </a:rPr>
              <a:t>administrativní ověřování </a:t>
            </a:r>
            <a:r>
              <a:rPr lang="cs-CZ" b="0" dirty="0">
                <a:solidFill>
                  <a:schemeClr val="tx1"/>
                </a:solidFill>
              </a:rPr>
              <a:t>informací o pokroku/zpráv o realizaci/zpráv o </a:t>
            </a:r>
            <a:r>
              <a:rPr lang="cs-CZ" b="0" dirty="0" smtClean="0">
                <a:solidFill>
                  <a:schemeClr val="tx1"/>
                </a:solidFill>
              </a:rPr>
              <a:t>udržitelnosti, </a:t>
            </a:r>
            <a:r>
              <a:rPr lang="cs-CZ" b="0" dirty="0">
                <a:solidFill>
                  <a:schemeClr val="tx1"/>
                </a:solidFill>
              </a:rPr>
              <a:t>kontroly na </a:t>
            </a:r>
            <a:r>
              <a:rPr lang="cs-CZ" b="0" dirty="0" smtClean="0">
                <a:solidFill>
                  <a:schemeClr val="tx1"/>
                </a:solidFill>
              </a:rPr>
              <a:t>místě, kontroly </a:t>
            </a:r>
            <a:r>
              <a:rPr lang="cs-CZ" b="0" dirty="0">
                <a:solidFill>
                  <a:schemeClr val="tx1"/>
                </a:solidFill>
              </a:rPr>
              <a:t>žádostí o </a:t>
            </a:r>
            <a:r>
              <a:rPr lang="cs-CZ" b="0" dirty="0" smtClean="0">
                <a:solidFill>
                  <a:schemeClr val="tx1"/>
                </a:solidFill>
              </a:rPr>
              <a:t>platbu, zpracování podkladů pro certifikaci</a:t>
            </a:r>
          </a:p>
          <a:p>
            <a:pPr lvl="1" indent="-34290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cs-CZ" dirty="0" smtClean="0">
                <a:solidFill>
                  <a:schemeClr val="tx1"/>
                </a:solidFill>
              </a:rPr>
              <a:t>Kofinancování</a:t>
            </a:r>
            <a:r>
              <a:rPr lang="cs-CZ" dirty="0">
                <a:solidFill>
                  <a:schemeClr val="tx1"/>
                </a:solidFill>
              </a:rPr>
              <a:t>: 85 % EFRR a 15 % (národní </a:t>
            </a:r>
            <a:r>
              <a:rPr lang="cs-CZ" dirty="0" smtClean="0">
                <a:solidFill>
                  <a:schemeClr val="tx1"/>
                </a:solidFill>
              </a:rPr>
              <a:t>+ vlastní spolufinancování</a:t>
            </a:r>
            <a:r>
              <a:rPr lang="cs-CZ" dirty="0">
                <a:solidFill>
                  <a:schemeClr val="tx1"/>
                </a:solidFill>
              </a:rPr>
              <a:t>) </a:t>
            </a:r>
            <a:endParaRPr lang="cs-CZ" dirty="0" smtClean="0">
              <a:solidFill>
                <a:schemeClr val="tx1"/>
              </a:solidFill>
            </a:endParaRPr>
          </a:p>
          <a:p>
            <a:pPr lvl="1" indent="-34290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cs-CZ" dirty="0" smtClean="0">
                <a:solidFill>
                  <a:schemeClr val="tx1"/>
                </a:solidFill>
              </a:rPr>
              <a:t>Financování ex - post</a:t>
            </a:r>
            <a:endParaRPr lang="cs-CZ" dirty="0">
              <a:solidFill>
                <a:schemeClr val="tx1"/>
              </a:solidFill>
            </a:endParaRPr>
          </a:p>
          <a:p>
            <a:endParaRPr lang="cs-CZ" sz="1000" b="1" dirty="0" smtClean="0">
              <a:solidFill>
                <a:srgbClr val="00529C"/>
              </a:solidFill>
            </a:endParaRPr>
          </a:p>
          <a:p>
            <a:pPr marL="898525" lvl="2" indent="-187325"/>
            <a:endParaRPr lang="cs-CZ" sz="1500" b="0" dirty="0" smtClean="0"/>
          </a:p>
          <a:p>
            <a:pPr marL="711200" lvl="2" indent="0">
              <a:buNone/>
            </a:pPr>
            <a:endParaRPr lang="cs-CZ" sz="1500" b="0" dirty="0"/>
          </a:p>
          <a:p>
            <a:pPr marL="454025" lvl="1" indent="-187325"/>
            <a:endParaRPr lang="cs-CZ" sz="19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Integrovaný regionální operační program </a:t>
            </a:r>
            <a:endParaRPr lang="en-US" dirty="0"/>
          </a:p>
        </p:txBody>
      </p:sp>
      <p:pic>
        <p:nvPicPr>
          <p:cNvPr id="7" name="Obrázek 6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5046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44228"/>
          </a:xfrm>
        </p:spPr>
        <p:txBody>
          <a:bodyPr>
            <a:noAutofit/>
          </a:bodyPr>
          <a:lstStyle/>
          <a:p>
            <a:pPr algn="ctr"/>
            <a:r>
              <a:rPr lang="cs-CZ" dirty="0" smtClean="0"/>
              <a:t>Zaměření IROP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49081929"/>
              </p:ext>
            </p:extLst>
          </p:nvPr>
        </p:nvGraphicFramePr>
        <p:xfrm>
          <a:off x="648587" y="840131"/>
          <a:ext cx="7480034" cy="50870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0017"/>
                <a:gridCol w="3740017"/>
              </a:tblGrid>
              <a:tr h="342363">
                <a:tc>
                  <a:txBody>
                    <a:bodyPr/>
                    <a:lstStyle/>
                    <a:p>
                      <a:r>
                        <a:rPr lang="cs-CZ" dirty="0" smtClean="0"/>
                        <a:t>Prioritní osa</a:t>
                      </a:r>
                      <a:endParaRPr lang="cs-CZ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Specifický cíl</a:t>
                      </a:r>
                      <a:endParaRPr lang="cs-CZ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3833">
                <a:tc rowSpan="3"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cs-CZ" sz="1600" dirty="0" smtClean="0"/>
                        <a:t>Infrastruktura (alokace 1,6</a:t>
                      </a:r>
                      <a:r>
                        <a:rPr lang="cs-CZ" sz="1600" baseline="0" dirty="0" smtClean="0"/>
                        <a:t> mld. €)</a:t>
                      </a:r>
                      <a:endParaRPr lang="cs-CZ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1.1 silnice </a:t>
                      </a:r>
                      <a:endParaRPr lang="cs-CZ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13833">
                <a:tc vMerge="1">
                  <a:txBody>
                    <a:bodyPr/>
                    <a:lstStyle/>
                    <a:p>
                      <a:endParaRPr lang="cs-CZ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1.2 veřejná doprava</a:t>
                      </a:r>
                      <a:endParaRPr lang="cs-CZ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13833">
                <a:tc vMerge="1">
                  <a:txBody>
                    <a:bodyPr/>
                    <a:lstStyle/>
                    <a:p>
                      <a:endParaRPr lang="cs-CZ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1.3 integrovaný záchranný systém</a:t>
                      </a:r>
                      <a:endParaRPr lang="cs-CZ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3833">
                <a:tc rowSpan="5">
                  <a:txBody>
                    <a:bodyPr/>
                    <a:lstStyle/>
                    <a:p>
                      <a:r>
                        <a:rPr lang="cs-CZ" sz="1600" dirty="0" smtClean="0"/>
                        <a:t>2. Lidé (alokace 1,7</a:t>
                      </a:r>
                      <a:r>
                        <a:rPr lang="cs-CZ" sz="1600" baseline="0" dirty="0" smtClean="0"/>
                        <a:t> mld. €)</a:t>
                      </a:r>
                      <a:endParaRPr lang="cs-CZ" sz="1600" dirty="0" smtClean="0"/>
                    </a:p>
                    <a:p>
                      <a:endParaRPr lang="cs-CZ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2.1 sociální začleňování </a:t>
                      </a:r>
                      <a:endParaRPr lang="cs-CZ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13833">
                <a:tc vMerge="1">
                  <a:txBody>
                    <a:bodyPr/>
                    <a:lstStyle/>
                    <a:p>
                      <a:endParaRPr lang="cs-CZ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2.2 sociální podnikání</a:t>
                      </a:r>
                      <a:endParaRPr lang="cs-CZ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13833">
                <a:tc vMerge="1">
                  <a:txBody>
                    <a:bodyPr/>
                    <a:lstStyle/>
                    <a:p>
                      <a:endParaRPr lang="cs-CZ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2.3 zdravotnictví</a:t>
                      </a:r>
                      <a:endParaRPr lang="cs-CZ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13833">
                <a:tc vMerge="1">
                  <a:txBody>
                    <a:bodyPr/>
                    <a:lstStyle/>
                    <a:p>
                      <a:endParaRPr lang="cs-CZ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2.4 vzdělávání</a:t>
                      </a:r>
                      <a:endParaRPr lang="cs-CZ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13833">
                <a:tc vMerge="1">
                  <a:txBody>
                    <a:bodyPr/>
                    <a:lstStyle/>
                    <a:p>
                      <a:endParaRPr lang="cs-CZ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2.5 snižování</a:t>
                      </a:r>
                      <a:r>
                        <a:rPr lang="cs-CZ" sz="1600" baseline="0" dirty="0" smtClean="0"/>
                        <a:t> energetické náročnosti</a:t>
                      </a:r>
                      <a:endParaRPr lang="cs-CZ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3833">
                <a:tc rowSpan="3">
                  <a:txBody>
                    <a:bodyPr/>
                    <a:lstStyle/>
                    <a:p>
                      <a:r>
                        <a:rPr lang="cs-CZ" sz="1600" dirty="0" smtClean="0"/>
                        <a:t>3. Instituce (alokace 0,8</a:t>
                      </a:r>
                      <a:r>
                        <a:rPr lang="cs-CZ" sz="1600" baseline="0" dirty="0" smtClean="0"/>
                        <a:t> mld. €)</a:t>
                      </a:r>
                      <a:endParaRPr lang="cs-CZ" sz="1600" dirty="0" smtClean="0"/>
                    </a:p>
                    <a:p>
                      <a:endParaRPr lang="cs-CZ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3.1 kulturní dědictví </a:t>
                      </a:r>
                      <a:endParaRPr lang="cs-CZ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13833">
                <a:tc vMerge="1">
                  <a:txBody>
                    <a:bodyPr/>
                    <a:lstStyle/>
                    <a:p>
                      <a:endParaRPr lang="cs-CZ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 smtClean="0"/>
                        <a:t>3.2 elektronizace veřejné správy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13833">
                <a:tc vMerge="1">
                  <a:txBody>
                    <a:bodyPr/>
                    <a:lstStyle/>
                    <a:p>
                      <a:endParaRPr lang="cs-CZ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3.3 dokumenty územního rozvoje</a:t>
                      </a:r>
                      <a:endParaRPr lang="cs-CZ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3833">
                <a:tc rowSpan="2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 smtClean="0"/>
                        <a:t>4. Rozvoj venkova (alokace 390</a:t>
                      </a:r>
                      <a:r>
                        <a:rPr lang="cs-CZ" sz="1600" baseline="0" dirty="0" smtClean="0"/>
                        <a:t> mil. €)</a:t>
                      </a:r>
                      <a:endParaRPr lang="cs-CZ" sz="1600" dirty="0" smtClean="0"/>
                    </a:p>
                    <a:p>
                      <a:endParaRPr lang="cs-CZ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 smtClean="0"/>
                        <a:t>4.1 projekty přes MAS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62657">
                <a:tc vMerge="1">
                  <a:txBody>
                    <a:bodyPr/>
                    <a:lstStyle/>
                    <a:p>
                      <a:endParaRPr lang="cs-CZ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4.2 agenda MAS</a:t>
                      </a:r>
                      <a:endParaRPr lang="cs-CZ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383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 smtClean="0"/>
                        <a:t>5. Technická pomoc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řízení,</a:t>
                      </a:r>
                      <a:r>
                        <a:rPr lang="cs-CZ" sz="1600" baseline="0" dirty="0" smtClean="0"/>
                        <a:t> administrace programu</a:t>
                      </a:r>
                      <a:endParaRPr lang="cs-CZ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0050" y="6276975"/>
            <a:ext cx="493395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56775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3569" y="1162050"/>
            <a:ext cx="8003232" cy="5116830"/>
          </a:xfrm>
        </p:spPr>
        <p:txBody>
          <a:bodyPr>
            <a:normAutofit/>
          </a:bodyPr>
          <a:lstStyle/>
          <a:p>
            <a:pPr marL="533400" lvl="2" indent="0">
              <a:buNone/>
            </a:pPr>
            <a:r>
              <a:rPr lang="cs-CZ" sz="2200" b="1" dirty="0" smtClean="0"/>
              <a:t>Poskytování konzultačního a poradenského servisu</a:t>
            </a:r>
          </a:p>
          <a:p>
            <a:pPr marL="819150" lvl="2" indent="-285750">
              <a:buFont typeface="Calibri" panose="020F0502020204030204" pitchFamily="34" charset="0"/>
              <a:buChar char="₋"/>
            </a:pPr>
            <a:r>
              <a:rPr lang="cs-CZ" sz="2200" dirty="0"/>
              <a:t>do předložení projektu resp. žádosti o podporu </a:t>
            </a:r>
            <a:r>
              <a:rPr lang="cs-CZ" sz="2200" dirty="0" smtClean="0"/>
              <a:t>– </a:t>
            </a:r>
            <a:r>
              <a:rPr lang="cs-CZ" sz="2200" dirty="0"/>
              <a:t>pracovníci pro absorpční </a:t>
            </a:r>
            <a:r>
              <a:rPr lang="cs-CZ" sz="2200" dirty="0" smtClean="0"/>
              <a:t>kapacitu (osobní konzultace, semináře)</a:t>
            </a:r>
            <a:endParaRPr lang="cs-CZ" sz="2200" dirty="0"/>
          </a:p>
          <a:p>
            <a:pPr marL="819150" lvl="2" indent="-285750">
              <a:buFont typeface="Calibri" panose="020F0502020204030204" pitchFamily="34" charset="0"/>
              <a:buChar char="₋"/>
            </a:pPr>
            <a:r>
              <a:rPr lang="cs-CZ" sz="2200" dirty="0"/>
              <a:t>od předložení žádosti o podporu – přiřazený manažer </a:t>
            </a:r>
            <a:r>
              <a:rPr lang="cs-CZ" sz="2200" dirty="0" smtClean="0"/>
              <a:t>projektu</a:t>
            </a:r>
          </a:p>
          <a:p>
            <a:pPr marL="533400" lvl="2" indent="0">
              <a:buNone/>
            </a:pPr>
            <a:r>
              <a:rPr lang="cs-CZ" sz="2200" b="1" dirty="0" smtClean="0"/>
              <a:t>Příjem projektů</a:t>
            </a:r>
          </a:p>
          <a:p>
            <a:pPr marL="819150" lvl="2" indent="-285750">
              <a:buFont typeface="Calibri" panose="020F0502020204030204" pitchFamily="34" charset="0"/>
              <a:buChar char="₋"/>
            </a:pPr>
            <a:r>
              <a:rPr lang="cs-CZ" sz="2200" dirty="0" smtClean="0"/>
              <a:t>pouze elektronicky vč. všech příloh přes aplikaci MS2014+ (dostupné na </a:t>
            </a:r>
            <a:r>
              <a:rPr lang="cs-CZ" sz="2200" dirty="0" smtClean="0">
                <a:hlinkClick r:id="rId2"/>
              </a:rPr>
              <a:t>http://www.mssf.cz/</a:t>
            </a:r>
            <a:r>
              <a:rPr lang="cs-CZ" sz="2200" dirty="0" smtClean="0"/>
              <a:t>)</a:t>
            </a:r>
          </a:p>
          <a:p>
            <a:pPr marL="533400" lvl="2" indent="0">
              <a:buNone/>
            </a:pPr>
            <a:r>
              <a:rPr lang="cs-CZ" sz="2200" b="1" dirty="0" smtClean="0"/>
              <a:t>Výběr </a:t>
            </a:r>
            <a:r>
              <a:rPr lang="cs-CZ" sz="2200" b="1" dirty="0"/>
              <a:t>a hodnocení </a:t>
            </a:r>
            <a:r>
              <a:rPr lang="cs-CZ" sz="2200" b="1" dirty="0" smtClean="0"/>
              <a:t>projektů</a:t>
            </a:r>
            <a:endParaRPr lang="cs-CZ" sz="2200" i="1" dirty="0" smtClean="0"/>
          </a:p>
          <a:p>
            <a:pPr marL="819150" lvl="2" indent="-285750">
              <a:buFont typeface="Calibri" panose="020F0502020204030204" pitchFamily="34" charset="0"/>
              <a:buChar char="₋"/>
            </a:pPr>
            <a:r>
              <a:rPr lang="cs-CZ" sz="2200" dirty="0" smtClean="0"/>
              <a:t>kontrola obecných a specifických kritérií přijatelnosti a formálních náležitostí, věcné hodnocení, ex-ante analýza rizik, případně ex-ante kontrola</a:t>
            </a:r>
          </a:p>
          <a:p>
            <a:pPr marL="533400" lvl="2" indent="0">
              <a:buNone/>
            </a:pPr>
            <a:r>
              <a:rPr lang="cs-CZ" sz="2400" b="1" dirty="0" smtClean="0"/>
              <a:t>Kontrola </a:t>
            </a:r>
            <a:r>
              <a:rPr lang="cs-CZ" sz="2400" b="1" dirty="0"/>
              <a:t>a monitoring realizace </a:t>
            </a:r>
            <a:r>
              <a:rPr lang="cs-CZ" sz="2400" b="1" dirty="0" smtClean="0"/>
              <a:t>projektů </a:t>
            </a:r>
            <a:r>
              <a:rPr lang="cs-CZ" sz="2400" dirty="0" smtClean="0"/>
              <a:t>(</a:t>
            </a:r>
            <a:r>
              <a:rPr lang="cs-CZ" sz="2400" dirty="0" err="1" smtClean="0"/>
              <a:t>ZoR</a:t>
            </a:r>
            <a:r>
              <a:rPr lang="cs-CZ" sz="2400" dirty="0" smtClean="0"/>
              <a:t>, </a:t>
            </a:r>
            <a:r>
              <a:rPr lang="cs-CZ" sz="2400" dirty="0" err="1" smtClean="0"/>
              <a:t>ŽoP</a:t>
            </a:r>
            <a:r>
              <a:rPr lang="cs-CZ" sz="2400" dirty="0" smtClean="0"/>
              <a:t>, atd..)</a:t>
            </a:r>
            <a:endParaRPr lang="cs-CZ" sz="2400" dirty="0"/>
          </a:p>
          <a:p>
            <a:pPr marL="819150" lvl="2" indent="-285750">
              <a:buFont typeface="Calibri" panose="020F0502020204030204" pitchFamily="34" charset="0"/>
              <a:buChar char="₋"/>
            </a:pPr>
            <a:endParaRPr lang="cs-CZ" sz="2200" dirty="0" smtClean="0"/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lvl="0" algn="just"/>
            <a:endParaRPr lang="cs-CZ" dirty="0" smtClean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 algn="ctr"/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Centrum - zprostředkující subjekt IROP</a:t>
            </a:r>
            <a:br>
              <a:rPr lang="cs-CZ" dirty="0" smtClean="0"/>
            </a:br>
            <a:endParaRPr lang="en-US" dirty="0"/>
          </a:p>
        </p:txBody>
      </p:sp>
      <p:pic>
        <p:nvPicPr>
          <p:cNvPr id="6" name="Obrázek 5" descr="IROP-MMR-CRR – kopie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5200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05576"/>
          </a:xfrm>
        </p:spPr>
        <p:txBody>
          <a:bodyPr>
            <a:normAutofit fontScale="90000"/>
          </a:bodyPr>
          <a:lstStyle/>
          <a:p>
            <a:r>
              <a:rPr lang="cs-CZ" dirty="0"/>
              <a:t>Zdroje informací o </a:t>
            </a:r>
            <a:r>
              <a:rPr lang="cs-CZ" dirty="0" smtClean="0"/>
              <a:t>IROP – jediné oficiální!!!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80214"/>
            <a:ext cx="8229600" cy="4582411"/>
          </a:xfrm>
        </p:spPr>
        <p:txBody>
          <a:bodyPr>
            <a:noAutofit/>
          </a:bodyPr>
          <a:lstStyle/>
          <a:p>
            <a:pPr marL="742950" lvl="2" indent="-342900">
              <a:spcBef>
                <a:spcPts val="0"/>
              </a:spcBef>
              <a:buFont typeface="Arial"/>
              <a:buChar char="•"/>
            </a:pPr>
            <a:r>
              <a:rPr lang="cs-CZ" altLang="cs-CZ" sz="2000" dirty="0">
                <a:solidFill>
                  <a:srgbClr val="000000"/>
                </a:solidFill>
                <a:cs typeface="Myriad Pro"/>
                <a:hlinkClick r:id="rId2"/>
              </a:rPr>
              <a:t>http://</a:t>
            </a:r>
            <a:r>
              <a:rPr lang="cs-CZ" altLang="cs-CZ" sz="2000" dirty="0" smtClean="0">
                <a:solidFill>
                  <a:srgbClr val="000000"/>
                </a:solidFill>
                <a:cs typeface="Myriad Pro"/>
                <a:hlinkClick r:id="rId2"/>
              </a:rPr>
              <a:t>dotaceeu.cz/IROP</a:t>
            </a:r>
            <a:r>
              <a:rPr lang="cs-CZ" altLang="cs-CZ" sz="2000" dirty="0" smtClean="0">
                <a:solidFill>
                  <a:srgbClr val="000000"/>
                </a:solidFill>
                <a:cs typeface="Myriad Pro"/>
              </a:rPr>
              <a:t> </a:t>
            </a:r>
            <a:endParaRPr lang="cs-CZ" altLang="cs-CZ" sz="2000" dirty="0">
              <a:solidFill>
                <a:srgbClr val="000000"/>
              </a:solidFill>
              <a:cs typeface="Myriad Pro"/>
            </a:endParaRPr>
          </a:p>
          <a:p>
            <a:pPr marL="0" lvl="1" indent="0">
              <a:spcBef>
                <a:spcPts val="0"/>
              </a:spcBef>
              <a:buNone/>
            </a:pPr>
            <a:r>
              <a:rPr lang="cs-CZ" altLang="cs-CZ" sz="2000" b="0" dirty="0" smtClean="0">
                <a:solidFill>
                  <a:srgbClr val="000000"/>
                </a:solidFill>
                <a:ea typeface="Myriad Pro"/>
                <a:cs typeface="Myriad Pro"/>
              </a:rPr>
              <a:t>základní informace o IROP – </a:t>
            </a:r>
            <a:r>
              <a:rPr lang="cs-CZ" altLang="cs-CZ" b="0" dirty="0">
                <a:solidFill>
                  <a:srgbClr val="000000"/>
                </a:solidFill>
                <a:ea typeface="Myriad Pro"/>
                <a:cs typeface="Myriad Pro"/>
              </a:rPr>
              <a:t>O</a:t>
            </a:r>
            <a:r>
              <a:rPr lang="cs-CZ" altLang="cs-CZ" b="0" dirty="0" smtClean="0">
                <a:solidFill>
                  <a:srgbClr val="000000"/>
                </a:solidFill>
                <a:ea typeface="Myriad Pro"/>
                <a:cs typeface="Myriad Pro"/>
              </a:rPr>
              <a:t>becná pravidla IROP, </a:t>
            </a:r>
            <a:r>
              <a:rPr lang="cs-CZ" altLang="cs-CZ" sz="2000" b="0" dirty="0" smtClean="0">
                <a:solidFill>
                  <a:srgbClr val="000000"/>
                </a:solidFill>
                <a:ea typeface="Myriad Pro"/>
                <a:cs typeface="Myriad Pro"/>
              </a:rPr>
              <a:t>výzvy, </a:t>
            </a:r>
            <a:r>
              <a:rPr lang="cs-CZ" altLang="cs-CZ" sz="2000" b="0" dirty="0">
                <a:solidFill>
                  <a:srgbClr val="000000"/>
                </a:solidFill>
                <a:ea typeface="Myriad Pro"/>
                <a:cs typeface="Myriad Pro"/>
              </a:rPr>
              <a:t>novinky, dokumenty, </a:t>
            </a:r>
            <a:r>
              <a:rPr lang="cs-CZ" altLang="cs-CZ" sz="2000" b="0" dirty="0" smtClean="0">
                <a:solidFill>
                  <a:srgbClr val="000000"/>
                </a:solidFill>
                <a:ea typeface="Myriad Pro"/>
                <a:cs typeface="Myriad Pro"/>
              </a:rPr>
              <a:t>harmonogram výzev, kritéria </a:t>
            </a:r>
            <a:r>
              <a:rPr lang="cs-CZ" altLang="cs-CZ" sz="2000" b="0" dirty="0">
                <a:solidFill>
                  <a:srgbClr val="000000"/>
                </a:solidFill>
                <a:ea typeface="Myriad Pro"/>
                <a:cs typeface="Myriad Pro"/>
              </a:rPr>
              <a:t>hodnocení, otázky a odpovědi</a:t>
            </a:r>
            <a:r>
              <a:rPr lang="cs-CZ" altLang="cs-CZ" sz="2000" b="0" dirty="0" smtClean="0">
                <a:solidFill>
                  <a:srgbClr val="000000"/>
                </a:solidFill>
                <a:ea typeface="Myriad Pro"/>
                <a:cs typeface="Myriad Pro"/>
              </a:rPr>
              <a:t>, přístup na portál IS KP14+…</a:t>
            </a:r>
          </a:p>
          <a:p>
            <a:pPr marL="0" lvl="1" indent="0">
              <a:spcBef>
                <a:spcPts val="0"/>
              </a:spcBef>
              <a:buNone/>
            </a:pPr>
            <a:endParaRPr lang="cs-CZ" altLang="cs-CZ" sz="2000" b="0" dirty="0" smtClean="0">
              <a:solidFill>
                <a:srgbClr val="000000"/>
              </a:solidFill>
              <a:ea typeface="Myriad Pro"/>
              <a:cs typeface="Myriad Pro"/>
            </a:endParaRPr>
          </a:p>
          <a:p>
            <a:pPr marL="742950" lvl="2" indent="-342900">
              <a:spcBef>
                <a:spcPts val="0"/>
              </a:spcBef>
              <a:buFont typeface="Arial"/>
              <a:buChar char="•"/>
            </a:pPr>
            <a:r>
              <a:rPr lang="cs-CZ" sz="2000" dirty="0" smtClean="0">
                <a:solidFill>
                  <a:srgbClr val="000000"/>
                </a:solidFill>
                <a:cs typeface="Myriad Pro"/>
                <a:hlinkClick r:id="rId3"/>
              </a:rPr>
              <a:t>http</a:t>
            </a:r>
            <a:r>
              <a:rPr lang="cs-CZ" sz="2000" dirty="0">
                <a:solidFill>
                  <a:srgbClr val="000000"/>
                </a:solidFill>
                <a:cs typeface="Myriad Pro"/>
                <a:hlinkClick r:id="rId3"/>
              </a:rPr>
              <a:t>://www.crr.cz/cs</a:t>
            </a:r>
            <a:r>
              <a:rPr lang="cs-CZ" sz="2000" dirty="0" smtClean="0">
                <a:solidFill>
                  <a:srgbClr val="000000"/>
                </a:solidFill>
                <a:cs typeface="Myriad Pro"/>
                <a:hlinkClick r:id="rId3"/>
              </a:rPr>
              <a:t>/</a:t>
            </a:r>
            <a:endParaRPr lang="cs-CZ" sz="2000" dirty="0" smtClean="0">
              <a:solidFill>
                <a:srgbClr val="000000"/>
              </a:solidFill>
              <a:cs typeface="Myriad Pro"/>
            </a:endParaRPr>
          </a:p>
          <a:p>
            <a:pPr marL="0" lvl="1" indent="0">
              <a:spcBef>
                <a:spcPts val="0"/>
              </a:spcBef>
              <a:buNone/>
            </a:pPr>
            <a:r>
              <a:rPr lang="cs-CZ" sz="2000" b="0" dirty="0" smtClean="0">
                <a:solidFill>
                  <a:srgbClr val="000000"/>
                </a:solidFill>
                <a:cs typeface="Myriad Pro"/>
              </a:rPr>
              <a:t>základní informace o Centru pro regionální rozvoj České republiky - kontakty na oddělení pro jednotlivé kraje, kalendář akcí – centrální semináře i pracovní semináře v území</a:t>
            </a:r>
          </a:p>
          <a:p>
            <a:pPr marL="0" lvl="1" indent="0">
              <a:spcBef>
                <a:spcPts val="0"/>
              </a:spcBef>
              <a:buNone/>
            </a:pPr>
            <a:endParaRPr lang="cs-CZ" sz="2000" b="0" dirty="0" smtClean="0">
              <a:solidFill>
                <a:srgbClr val="000000"/>
              </a:solidFill>
              <a:cs typeface="Myriad Pro"/>
            </a:endParaRPr>
          </a:p>
          <a:p>
            <a:pPr marL="742950" lvl="2" indent="-342900">
              <a:spcBef>
                <a:spcPts val="0"/>
              </a:spcBef>
              <a:buFont typeface="Arial"/>
              <a:buChar char="•"/>
            </a:pPr>
            <a:r>
              <a:rPr lang="cs-CZ" sz="2000" dirty="0" smtClean="0">
                <a:solidFill>
                  <a:srgbClr val="000000"/>
                </a:solidFill>
                <a:cs typeface="Myriad Pro"/>
                <a:hlinkClick r:id="rId4"/>
              </a:rPr>
              <a:t>http</a:t>
            </a:r>
            <a:r>
              <a:rPr lang="cs-CZ" sz="2000" dirty="0">
                <a:solidFill>
                  <a:srgbClr val="000000"/>
                </a:solidFill>
                <a:cs typeface="Myriad Pro"/>
                <a:hlinkClick r:id="rId4"/>
              </a:rPr>
              <a:t>://</a:t>
            </a:r>
            <a:r>
              <a:rPr lang="cs-CZ" sz="2000" dirty="0" smtClean="0">
                <a:solidFill>
                  <a:srgbClr val="000000"/>
                </a:solidFill>
                <a:cs typeface="Myriad Pro"/>
                <a:hlinkClick r:id="rId4"/>
              </a:rPr>
              <a:t>www.</a:t>
            </a:r>
            <a:r>
              <a:rPr lang="cs-CZ" sz="2000" dirty="0" err="1" smtClean="0">
                <a:solidFill>
                  <a:srgbClr val="000000"/>
                </a:solidFill>
                <a:cs typeface="Myriad Pro"/>
                <a:hlinkClick r:id="rId4"/>
              </a:rPr>
              <a:t>dotaceeu.cz</a:t>
            </a:r>
            <a:r>
              <a:rPr lang="cs-CZ" sz="2000" dirty="0" smtClean="0">
                <a:solidFill>
                  <a:srgbClr val="000000"/>
                </a:solidFill>
                <a:cs typeface="Myriad Pro"/>
                <a:hlinkClick r:id="rId4"/>
              </a:rPr>
              <a:t>/</a:t>
            </a:r>
            <a:r>
              <a:rPr lang="cs-CZ" sz="2000" dirty="0" err="1" smtClean="0">
                <a:solidFill>
                  <a:srgbClr val="000000"/>
                </a:solidFill>
                <a:cs typeface="Myriad Pro"/>
                <a:hlinkClick r:id="rId4"/>
              </a:rPr>
              <a:t>cs</a:t>
            </a:r>
            <a:r>
              <a:rPr lang="cs-CZ" sz="2000" dirty="0" smtClean="0">
                <a:solidFill>
                  <a:srgbClr val="000000"/>
                </a:solidFill>
                <a:cs typeface="Myriad Pro"/>
                <a:hlinkClick r:id="rId4"/>
              </a:rPr>
              <a:t>/Fondy-EU/2014-2020/</a:t>
            </a:r>
            <a:r>
              <a:rPr lang="cs-CZ" sz="2000" dirty="0" err="1" smtClean="0">
                <a:solidFill>
                  <a:srgbClr val="000000"/>
                </a:solidFill>
                <a:cs typeface="Myriad Pro"/>
                <a:hlinkClick r:id="rId4"/>
              </a:rPr>
              <a:t>Metodicke</a:t>
            </a:r>
            <a:r>
              <a:rPr lang="cs-CZ" sz="2000" dirty="0" smtClean="0">
                <a:solidFill>
                  <a:srgbClr val="000000"/>
                </a:solidFill>
                <a:cs typeface="Myriad Pro"/>
                <a:hlinkClick r:id="rId4"/>
              </a:rPr>
              <a:t>-pokyny</a:t>
            </a:r>
            <a:endParaRPr lang="cs-CZ" sz="2000" dirty="0" smtClean="0">
              <a:solidFill>
                <a:srgbClr val="000000"/>
              </a:solidFill>
              <a:cs typeface="Myriad Pro"/>
            </a:endParaRPr>
          </a:p>
          <a:p>
            <a:pPr marL="742950" lvl="2" indent="-342900">
              <a:spcBef>
                <a:spcPts val="0"/>
              </a:spcBef>
              <a:buNone/>
            </a:pPr>
            <a:r>
              <a:rPr lang="cs-CZ" sz="2000" dirty="0" smtClean="0">
                <a:cs typeface="Myriad Pro"/>
              </a:rPr>
              <a:t>základní informace o </a:t>
            </a:r>
            <a:r>
              <a:rPr lang="cs-CZ" sz="2000" dirty="0" smtClean="0"/>
              <a:t>jednotném metodickém prostředí - </a:t>
            </a:r>
            <a:r>
              <a:rPr lang="cs-CZ" sz="2000" dirty="0" smtClean="0">
                <a:cs typeface="Myriad Pro"/>
              </a:rPr>
              <a:t>m</a:t>
            </a:r>
            <a:r>
              <a:rPr lang="cs-CZ" sz="2000" dirty="0" smtClean="0"/>
              <a:t>etodické dokumenty vztahující se k programovému období 2014–2020</a:t>
            </a:r>
          </a:p>
          <a:p>
            <a:pPr marL="742950" lvl="2" indent="-342900">
              <a:spcBef>
                <a:spcPts val="0"/>
              </a:spcBef>
              <a:buNone/>
            </a:pPr>
            <a:endParaRPr lang="cs-CZ" sz="2000" dirty="0" smtClean="0">
              <a:solidFill>
                <a:srgbClr val="000000"/>
              </a:solidFill>
              <a:cs typeface="Myriad Pro"/>
            </a:endParaRPr>
          </a:p>
          <a:p>
            <a:pPr marL="0" lvl="1" indent="0">
              <a:spcBef>
                <a:spcPts val="0"/>
              </a:spcBef>
              <a:buNone/>
            </a:pPr>
            <a:endParaRPr lang="cs-CZ" dirty="0" smtClean="0">
              <a:hlinkClick r:id="rId5"/>
            </a:endParaRPr>
          </a:p>
          <a:p>
            <a:pPr marL="0" lvl="1" indent="0">
              <a:spcAft>
                <a:spcPts val="300"/>
              </a:spcAft>
              <a:buNone/>
            </a:pPr>
            <a:endParaRPr lang="cs-CZ" sz="2000" b="0" i="1" dirty="0" smtClean="0">
              <a:solidFill>
                <a:schemeClr val="tx1"/>
              </a:solidFill>
              <a:cs typeface="Myriad Pro"/>
            </a:endParaRPr>
          </a:p>
          <a:p>
            <a:pPr marL="0" lvl="1" indent="0">
              <a:spcAft>
                <a:spcPts val="300"/>
              </a:spcAft>
              <a:buNone/>
            </a:pPr>
            <a:r>
              <a:rPr lang="cs-CZ" sz="2000" i="1" dirty="0">
                <a:solidFill>
                  <a:srgbClr val="000000"/>
                </a:solidFill>
                <a:cs typeface="Myriad Pro"/>
              </a:rPr>
              <a:t/>
            </a:r>
            <a:br>
              <a:rPr lang="cs-CZ" sz="2000" i="1" dirty="0">
                <a:solidFill>
                  <a:srgbClr val="000000"/>
                </a:solidFill>
                <a:cs typeface="Myriad Pro"/>
              </a:rPr>
            </a:br>
            <a:endParaRPr lang="cs-CZ" sz="2000" dirty="0" smtClean="0">
              <a:cs typeface="Arial" panose="020B0604020202020204" pitchFamily="34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0050" y="6276975"/>
            <a:ext cx="493395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18791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541668"/>
          </a:xfrm>
        </p:spPr>
        <p:txBody>
          <a:bodyPr>
            <a:noAutofit/>
          </a:bodyPr>
          <a:lstStyle/>
          <a:p>
            <a:pPr algn="ctr"/>
            <a:r>
              <a:rPr lang="cs-CZ" dirty="0" smtClean="0"/>
              <a:t>Harmonogramy výzev na r. 2016 a r. 2017</a:t>
            </a:r>
            <a:endParaRPr lang="it-IT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0050" y="6276975"/>
            <a:ext cx="493395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00216" y="1306873"/>
            <a:ext cx="7961924" cy="4806962"/>
          </a:xfrm>
        </p:spPr>
        <p:txBody>
          <a:bodyPr>
            <a:normAutofit/>
          </a:bodyPr>
          <a:lstStyle/>
          <a:p>
            <a:pPr eaLnBrk="0" fontAlgn="base" hangingPunct="0">
              <a:spcBef>
                <a:spcPts val="0"/>
              </a:spcBef>
              <a:spcAft>
                <a:spcPts val="0"/>
              </a:spcAft>
            </a:pPr>
            <a:r>
              <a:rPr lang="cs-CZ" sz="2200" b="1" dirty="0" smtClean="0">
                <a:solidFill>
                  <a:prstClr val="black"/>
                </a:solidFill>
              </a:rPr>
              <a:t>Výzvy </a:t>
            </a:r>
            <a:r>
              <a:rPr lang="cs-CZ" sz="2200" b="1" dirty="0">
                <a:solidFill>
                  <a:prstClr val="black"/>
                </a:solidFill>
              </a:rPr>
              <a:t>v </a:t>
            </a:r>
            <a:r>
              <a:rPr lang="cs-CZ" sz="2200" b="1" dirty="0" smtClean="0">
                <a:solidFill>
                  <a:prstClr val="black"/>
                </a:solidFill>
              </a:rPr>
              <a:t>r. 2016 - </a:t>
            </a:r>
            <a:r>
              <a:rPr lang="cs-CZ" sz="2200" dirty="0"/>
              <a:t>celkem plánováno 50 výzev za více než 80 mld. Kč</a:t>
            </a:r>
          </a:p>
          <a:p>
            <a:endParaRPr lang="cs-CZ" sz="800" strike="sngStrike" dirty="0"/>
          </a:p>
          <a:p>
            <a:r>
              <a:rPr lang="cs-CZ" sz="2200" b="1" dirty="0"/>
              <a:t>Plán výzev v </a:t>
            </a:r>
            <a:r>
              <a:rPr lang="cs-CZ" sz="2200" b="1"/>
              <a:t>roce </a:t>
            </a:r>
            <a:r>
              <a:rPr lang="cs-CZ" sz="2200" b="1" smtClean="0"/>
              <a:t>2017 - </a:t>
            </a:r>
            <a:r>
              <a:rPr lang="cs-CZ" sz="2200" smtClean="0"/>
              <a:t>celkem </a:t>
            </a:r>
            <a:r>
              <a:rPr lang="cs-CZ" sz="2200" dirty="0"/>
              <a:t>plánováno </a:t>
            </a:r>
            <a:r>
              <a:rPr lang="cs-CZ" sz="2200" dirty="0" smtClean="0"/>
              <a:t>24 </a:t>
            </a:r>
            <a:r>
              <a:rPr lang="cs-CZ" sz="2200" dirty="0"/>
              <a:t>výzev za více než 46 mld. Kč</a:t>
            </a:r>
          </a:p>
          <a:p>
            <a:endParaRPr lang="cs-CZ" sz="2200" dirty="0"/>
          </a:p>
          <a:p>
            <a:r>
              <a:rPr lang="cs-CZ" sz="2200" b="1" dirty="0"/>
              <a:t>Harmonogram výzev IROP na rok 2016 a 2017 k dispozici zde : </a:t>
            </a:r>
          </a:p>
          <a:p>
            <a:r>
              <a:rPr lang="cs-CZ" sz="2200" b="1" dirty="0">
                <a:hlinkClick r:id="rId3"/>
              </a:rPr>
              <a:t>http://strukturalni-fondy.cz/cs/Microsites/IROP/Dokumenty</a:t>
            </a:r>
            <a:r>
              <a:rPr lang="cs-CZ" sz="2200" b="1" dirty="0"/>
              <a:t> </a:t>
            </a:r>
            <a:endParaRPr lang="cs-CZ" sz="2200" dirty="0"/>
          </a:p>
          <a:p>
            <a:pPr eaLnBrk="0" fontAlgn="base" hangingPunct="0">
              <a:spcBef>
                <a:spcPts val="0"/>
              </a:spcBef>
              <a:spcAft>
                <a:spcPts val="0"/>
              </a:spcAft>
            </a:pPr>
            <a:endParaRPr lang="cs-CZ" sz="2200" dirty="0" smtClean="0">
              <a:solidFill>
                <a:prstClr val="black"/>
              </a:solidFill>
            </a:endParaRPr>
          </a:p>
          <a:p>
            <a:pPr eaLnBrk="0" fontAlgn="base" hangingPunct="0">
              <a:spcBef>
                <a:spcPts val="0"/>
              </a:spcBef>
              <a:spcAft>
                <a:spcPts val="0"/>
              </a:spcAft>
            </a:pPr>
            <a:endParaRPr lang="cs-CZ" sz="2200" dirty="0" smtClean="0">
              <a:solidFill>
                <a:prstClr val="black"/>
              </a:solidFill>
            </a:endParaRPr>
          </a:p>
          <a:p>
            <a:pPr eaLnBrk="0" fontAlgn="base" hangingPunct="0">
              <a:spcBef>
                <a:spcPts val="0"/>
              </a:spcBef>
              <a:spcAft>
                <a:spcPts val="0"/>
              </a:spcAft>
            </a:pPr>
            <a:r>
              <a:rPr lang="cs-CZ" sz="2200" b="1" dirty="0" smtClean="0">
                <a:solidFill>
                  <a:prstClr val="black"/>
                </a:solidFill>
              </a:rPr>
              <a:t>Výzvy: </a:t>
            </a:r>
            <a:r>
              <a:rPr lang="cs-CZ" sz="2200" dirty="0" smtClean="0">
                <a:solidFill>
                  <a:prstClr val="black"/>
                </a:solidFill>
              </a:rPr>
              <a:t>text</a:t>
            </a:r>
            <a:r>
              <a:rPr lang="cs-CZ" sz="2200" b="1" dirty="0" smtClean="0">
                <a:solidFill>
                  <a:prstClr val="black"/>
                </a:solidFill>
              </a:rPr>
              <a:t> </a:t>
            </a:r>
            <a:r>
              <a:rPr lang="cs-CZ" sz="2200" dirty="0" smtClean="0">
                <a:solidFill>
                  <a:prstClr val="black"/>
                </a:solidFill>
              </a:rPr>
              <a:t>výzvy + specifická pravidla + přílohy</a:t>
            </a:r>
          </a:p>
          <a:p>
            <a:pPr eaLnBrk="0" fontAlgn="base" hangingPunct="0">
              <a:spcBef>
                <a:spcPts val="0"/>
              </a:spcBef>
              <a:spcAft>
                <a:spcPts val="0"/>
              </a:spcAft>
            </a:pPr>
            <a:r>
              <a:rPr lang="cs-CZ" sz="2200" dirty="0">
                <a:solidFill>
                  <a:prstClr val="black"/>
                </a:solidFill>
                <a:hlinkClick r:id="rId4"/>
              </a:rPr>
              <a:t>http://</a:t>
            </a:r>
            <a:r>
              <a:rPr lang="cs-CZ" sz="2200" dirty="0" smtClean="0">
                <a:solidFill>
                  <a:prstClr val="black"/>
                </a:solidFill>
                <a:hlinkClick r:id="rId4"/>
              </a:rPr>
              <a:t>www.strukturalni-fondy.cz/cs/Microsites/IROP/Vyzvy</a:t>
            </a:r>
            <a:endParaRPr lang="cs-CZ" sz="2200" dirty="0" smtClean="0">
              <a:solidFill>
                <a:prstClr val="black"/>
              </a:solidFill>
            </a:endParaRPr>
          </a:p>
          <a:p>
            <a:pPr eaLnBrk="0" fontAlgn="base" hangingPunct="0">
              <a:lnSpc>
                <a:spcPct val="150000"/>
              </a:lnSpc>
              <a:spcAft>
                <a:spcPct val="0"/>
              </a:spcAft>
            </a:pPr>
            <a:r>
              <a:rPr lang="cs-CZ" sz="2200" dirty="0" smtClean="0">
                <a:solidFill>
                  <a:prstClr val="black"/>
                </a:solidFill>
              </a:rPr>
              <a:t>- </a:t>
            </a:r>
            <a:r>
              <a:rPr lang="cs-CZ" sz="2200" dirty="0">
                <a:solidFill>
                  <a:prstClr val="black"/>
                </a:solidFill>
              </a:rPr>
              <a:t>j</a:t>
            </a:r>
            <a:r>
              <a:rPr lang="cs-CZ" sz="2200" dirty="0" smtClean="0">
                <a:solidFill>
                  <a:prstClr val="black"/>
                </a:solidFill>
              </a:rPr>
              <a:t>ediné oficiální stránky!!!</a:t>
            </a:r>
            <a:endParaRPr lang="cs-CZ" sz="2200" dirty="0">
              <a:solidFill>
                <a:prstClr val="black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9400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1" y="1804086"/>
            <a:ext cx="8201024" cy="3044138"/>
          </a:xfrm>
        </p:spPr>
        <p:txBody>
          <a:bodyPr>
            <a:normAutofit fontScale="90000"/>
          </a:bodyPr>
          <a:lstStyle/>
          <a:p>
            <a:pPr algn="ctr"/>
            <a:r>
              <a:rPr lang="cs-CZ" sz="4000" dirty="0" smtClean="0"/>
              <a:t/>
            </a:r>
            <a:br>
              <a:rPr lang="cs-CZ" sz="4000" dirty="0" smtClean="0"/>
            </a:br>
            <a:r>
              <a:rPr lang="cs-CZ" sz="4000" dirty="0"/>
              <a:t>A</a:t>
            </a:r>
            <a:r>
              <a:rPr lang="cs-CZ" sz="4900" dirty="0" smtClean="0"/>
              <a:t>ktuální a plánované výzvy </a:t>
            </a:r>
            <a:br>
              <a:rPr lang="cs-CZ" sz="4900" dirty="0" smtClean="0"/>
            </a:br>
            <a:r>
              <a:rPr lang="cs-CZ" sz="4900" dirty="0" smtClean="0"/>
              <a:t>s alokací </a:t>
            </a:r>
            <a:r>
              <a:rPr lang="cs-CZ" sz="4900" dirty="0"/>
              <a:t>vyčleněnou pro </a:t>
            </a:r>
            <a:r>
              <a:rPr lang="cs-CZ" sz="4900" dirty="0" smtClean="0"/>
              <a:t>KP SVL</a:t>
            </a:r>
            <a:br>
              <a:rPr lang="cs-CZ" sz="4900" dirty="0" smtClean="0"/>
            </a:br>
            <a:r>
              <a:rPr lang="cs-CZ" sz="4900" dirty="0" smtClean="0"/>
              <a:t/>
            </a:r>
            <a:br>
              <a:rPr lang="cs-CZ" sz="4900" dirty="0" smtClean="0"/>
            </a:br>
            <a:r>
              <a:rPr lang="cs-CZ" sz="4900" dirty="0" smtClean="0"/>
              <a:t> </a:t>
            </a:r>
            <a:r>
              <a:rPr lang="cs-CZ" sz="4000" dirty="0" smtClean="0"/>
              <a:t/>
            </a:r>
            <a:br>
              <a:rPr lang="cs-CZ" sz="4000" dirty="0" smtClean="0"/>
            </a:br>
            <a:r>
              <a:rPr lang="cs-CZ" sz="4000" dirty="0"/>
              <a:t/>
            </a:r>
            <a:br>
              <a:rPr lang="cs-CZ" sz="4000" dirty="0"/>
            </a:br>
            <a:r>
              <a:rPr lang="cs-CZ" sz="4000" dirty="0" smtClean="0"/>
              <a:t/>
            </a:r>
            <a:br>
              <a:rPr lang="cs-CZ" sz="4000" dirty="0" smtClean="0"/>
            </a:br>
            <a:r>
              <a:rPr lang="cs-CZ" sz="4000" dirty="0"/>
              <a:t/>
            </a:r>
            <a:br>
              <a:rPr lang="cs-CZ" sz="4000" dirty="0"/>
            </a:b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799" y="5386972"/>
            <a:ext cx="7724775" cy="570201"/>
          </a:xfrm>
        </p:spPr>
        <p:txBody>
          <a:bodyPr>
            <a:normAutofit/>
          </a:bodyPr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7" name="Obrázek 6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0011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727451" y="988541"/>
            <a:ext cx="7959349" cy="5137623"/>
          </a:xfrm>
        </p:spPr>
        <p:txBody>
          <a:bodyPr>
            <a:normAutofit/>
          </a:bodyPr>
          <a:lstStyle/>
          <a:p>
            <a:pPr marL="285750" indent="-28575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dirty="0" smtClean="0"/>
              <a:t>V některých specifických cílech (2.1, 2.2, 2.4) jsou vyhlašovány paralelně 2 stejně zaměřené výzvy:</a:t>
            </a:r>
          </a:p>
          <a:p>
            <a:pPr marL="971550" lvl="1" indent="-342900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1600" b="0" dirty="0" smtClean="0">
                <a:solidFill>
                  <a:schemeClr val="tx1"/>
                </a:solidFill>
              </a:rPr>
              <a:t>pro správní obvod ORP kde se </a:t>
            </a:r>
            <a:r>
              <a:rPr lang="cs-CZ" sz="1600" b="0" dirty="0" err="1" smtClean="0">
                <a:solidFill>
                  <a:srgbClr val="FF0000"/>
                </a:solidFill>
              </a:rPr>
              <a:t>NE</a:t>
            </a:r>
            <a:r>
              <a:rPr lang="cs-CZ" sz="1600" b="0" dirty="0" err="1" smtClean="0">
                <a:solidFill>
                  <a:schemeClr val="tx1"/>
                </a:solidFill>
              </a:rPr>
              <a:t>nachází</a:t>
            </a:r>
            <a:r>
              <a:rPr lang="cs-CZ" sz="1600" b="0" dirty="0" smtClean="0">
                <a:solidFill>
                  <a:schemeClr val="tx1"/>
                </a:solidFill>
              </a:rPr>
              <a:t> sociálně vyloučené lokality</a:t>
            </a:r>
          </a:p>
          <a:p>
            <a:pPr marL="971550" lvl="1" indent="-342900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1600" b="0" dirty="0" smtClean="0">
                <a:solidFill>
                  <a:schemeClr val="tx1"/>
                </a:solidFill>
              </a:rPr>
              <a:t>pro správní obvod ORP, kde se nachází sociálně vyloučené lokality(SVL)</a:t>
            </a:r>
          </a:p>
          <a:p>
            <a:pPr lvl="1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cs-CZ" sz="1600" b="0" dirty="0" smtClean="0">
                <a:solidFill>
                  <a:schemeClr val="tx1"/>
                </a:solidFill>
              </a:rPr>
              <a:t>Alokace pro KP SVL je vyčleněna ve výzvách určených pro sociálně vyloučené lokality (SVL).</a:t>
            </a:r>
          </a:p>
          <a:p>
            <a:pPr lvl="1" indent="0">
              <a:lnSpc>
                <a:spcPct val="110000"/>
              </a:lnSpc>
              <a:spcBef>
                <a:spcPts val="0"/>
              </a:spcBef>
              <a:buNone/>
            </a:pPr>
            <a:endParaRPr lang="cs-CZ" sz="1800" b="0" dirty="0">
              <a:solidFill>
                <a:schemeClr val="tx1"/>
              </a:solidFill>
            </a:endParaRPr>
          </a:p>
          <a:p>
            <a:pPr marL="285750" indent="-28575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dirty="0" smtClean="0"/>
              <a:t>ŘO </a:t>
            </a:r>
            <a:r>
              <a:rPr lang="cs-CZ" dirty="0"/>
              <a:t>IROP </a:t>
            </a:r>
            <a:r>
              <a:rPr lang="cs-CZ" dirty="0" smtClean="0"/>
              <a:t>zohledňuje informaci </a:t>
            </a:r>
            <a:r>
              <a:rPr lang="cs-CZ" dirty="0"/>
              <a:t>o alokacích ze schválených SPSZ do </a:t>
            </a:r>
            <a:r>
              <a:rPr lang="cs-CZ" dirty="0" smtClean="0"/>
              <a:t>jednotlivých </a:t>
            </a:r>
            <a:r>
              <a:rPr lang="cs-CZ" dirty="0" smtClean="0"/>
              <a:t>výzev n</a:t>
            </a:r>
            <a:r>
              <a:rPr lang="cs-CZ" dirty="0" smtClean="0"/>
              <a:t>a </a:t>
            </a:r>
            <a:r>
              <a:rPr lang="cs-CZ" dirty="0"/>
              <a:t>základě požadavku </a:t>
            </a:r>
            <a:r>
              <a:rPr lang="cs-CZ" dirty="0" smtClean="0"/>
              <a:t>ASZ. </a:t>
            </a:r>
            <a:endParaRPr lang="cs-CZ" dirty="0" smtClean="0"/>
          </a:p>
          <a:p>
            <a:pPr marL="285750" indent="-28575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dirty="0" smtClean="0"/>
              <a:t>Požadavek </a:t>
            </a:r>
            <a:r>
              <a:rPr lang="cs-CZ" dirty="0"/>
              <a:t>na alokaci pro KPSVL odpovídá absorpční kapacitě a zejména připravenosti jednotlivých projektů. </a:t>
            </a:r>
          </a:p>
          <a:p>
            <a:pPr marL="285750" indent="-28575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dirty="0" smtClean="0"/>
              <a:t>Přílohou Specifických pravidel každé výzvy, ve které je alokace vyčleněná pro KP SVL je seznam obcí, které mohou žádat o finance z této alokace v rámci dané výzvy. </a:t>
            </a:r>
          </a:p>
          <a:p>
            <a:pPr marL="285750" indent="-28575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dirty="0" smtClean="0"/>
              <a:t>Pokud </a:t>
            </a:r>
            <a:r>
              <a:rPr lang="cs-CZ" dirty="0"/>
              <a:t>nebude částka, alokovaná pro KPSVL, ve výzvě vyčerpána, zůstane v alokaci této výzvy pro projekty mimo vazbu na KPSVL.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Výzvy IROP a alokace vyčleněná pro KP SVL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8</a:t>
            </a:fld>
            <a:endParaRPr lang="en-US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0050" y="6276975"/>
            <a:ext cx="493395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533472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550985" y="855785"/>
            <a:ext cx="8135816" cy="5423095"/>
          </a:xfrm>
        </p:spPr>
        <p:txBody>
          <a:bodyPr>
            <a:noAutofit/>
          </a:bodyPr>
          <a:lstStyle/>
          <a:p>
            <a:pPr eaLnBrk="0" fontAlgn="base" hangingPunct="0">
              <a:spcBef>
                <a:spcPts val="0"/>
              </a:spcBef>
              <a:spcAft>
                <a:spcPts val="0"/>
              </a:spcAft>
            </a:pPr>
            <a:r>
              <a:rPr lang="cs-CZ" sz="1750" b="1" dirty="0" smtClean="0"/>
              <a:t>Vyhlášení výzvy:</a:t>
            </a:r>
            <a:r>
              <a:rPr lang="cs-CZ" sz="1750" dirty="0" smtClean="0"/>
              <a:t> 3</a:t>
            </a:r>
            <a:r>
              <a:rPr lang="cs-CZ" sz="1750" dirty="0"/>
              <a:t>. 6. </a:t>
            </a:r>
            <a:r>
              <a:rPr lang="cs-CZ" sz="1750" dirty="0" smtClean="0"/>
              <a:t>2016	</a:t>
            </a:r>
            <a:r>
              <a:rPr lang="cs-CZ" sz="1750" b="1" dirty="0"/>
              <a:t>Příjem žádostí: </a:t>
            </a:r>
            <a:r>
              <a:rPr lang="cs-CZ" sz="1750" dirty="0" smtClean="0">
                <a:solidFill>
                  <a:srgbClr val="FF0000"/>
                </a:solidFill>
              </a:rPr>
              <a:t>do </a:t>
            </a:r>
            <a:r>
              <a:rPr lang="cs-CZ" sz="1750" dirty="0">
                <a:solidFill>
                  <a:srgbClr val="FF0000"/>
                </a:solidFill>
              </a:rPr>
              <a:t>27. 12. </a:t>
            </a:r>
            <a:r>
              <a:rPr lang="cs-CZ" sz="1750" dirty="0" smtClean="0">
                <a:solidFill>
                  <a:srgbClr val="FF0000"/>
                </a:solidFill>
              </a:rPr>
              <a:t>2016 </a:t>
            </a:r>
            <a:r>
              <a:rPr lang="cs-CZ" sz="1750" dirty="0" smtClean="0"/>
              <a:t>	</a:t>
            </a:r>
            <a:r>
              <a:rPr lang="cs-CZ" sz="1750" b="1" dirty="0" smtClean="0"/>
              <a:t>Kolová </a:t>
            </a:r>
            <a:endParaRPr lang="cs-CZ" sz="1750" b="1" dirty="0"/>
          </a:p>
          <a:p>
            <a:pPr eaLnBrk="0" fontAlgn="base" hangingPunct="0">
              <a:spcBef>
                <a:spcPts val="0"/>
              </a:spcBef>
              <a:spcAft>
                <a:spcPts val="0"/>
              </a:spcAft>
            </a:pPr>
            <a:r>
              <a:rPr lang="cs-CZ" sz="1750" b="1" dirty="0" smtClean="0"/>
              <a:t>Datum zahájení  a ukončení realizace projektu: </a:t>
            </a:r>
            <a:r>
              <a:rPr lang="cs-CZ" sz="1750" dirty="0" smtClean="0"/>
              <a:t>1. 1. 2014, 31. 12. 2018</a:t>
            </a:r>
          </a:p>
          <a:p>
            <a:pPr marL="0" lvl="1" indent="0">
              <a:spcBef>
                <a:spcPts val="0"/>
              </a:spcBef>
              <a:buNone/>
              <a:defRPr/>
            </a:pPr>
            <a:r>
              <a:rPr lang="cs-CZ" sz="1750" dirty="0" smtClean="0">
                <a:solidFill>
                  <a:schemeClr val="tx1"/>
                </a:solidFill>
              </a:rPr>
              <a:t>Oprávněný </a:t>
            </a:r>
            <a:r>
              <a:rPr lang="cs-CZ" sz="1750" dirty="0">
                <a:solidFill>
                  <a:schemeClr val="tx1"/>
                </a:solidFill>
              </a:rPr>
              <a:t>žadatel: </a:t>
            </a:r>
            <a:r>
              <a:rPr lang="cs-CZ" sz="1750" b="0" dirty="0" smtClean="0">
                <a:solidFill>
                  <a:schemeClr val="tx1"/>
                </a:solidFill>
              </a:rPr>
              <a:t>obce, </a:t>
            </a:r>
            <a:r>
              <a:rPr lang="cs-CZ" sz="1750" b="0" dirty="0">
                <a:solidFill>
                  <a:schemeClr val="tx1"/>
                </a:solidFill>
              </a:rPr>
              <a:t>NNO, církve, církevní organizace.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cs-CZ" altLang="cs-CZ" sz="1750" dirty="0">
                <a:solidFill>
                  <a:schemeClr val="tx1"/>
                </a:solidFill>
              </a:rPr>
              <a:t>Výše CZV na projekt: </a:t>
            </a:r>
            <a:r>
              <a:rPr lang="cs-CZ" altLang="cs-CZ" sz="1750" b="0" dirty="0">
                <a:solidFill>
                  <a:schemeClr val="tx1"/>
                </a:solidFill>
              </a:rPr>
              <a:t>min. </a:t>
            </a:r>
            <a:r>
              <a:rPr lang="cs-CZ" altLang="cs-CZ" sz="1750" b="0" dirty="0" smtClean="0">
                <a:solidFill>
                  <a:schemeClr val="tx1"/>
                </a:solidFill>
              </a:rPr>
              <a:t>500.000,-Kč,  </a:t>
            </a:r>
            <a:r>
              <a:rPr lang="cs-CZ" altLang="cs-CZ" sz="1750" b="0" dirty="0">
                <a:solidFill>
                  <a:schemeClr val="tx1"/>
                </a:solidFill>
              </a:rPr>
              <a:t>max. </a:t>
            </a:r>
            <a:r>
              <a:rPr lang="cs-CZ" altLang="cs-CZ" sz="1750" b="0" dirty="0" smtClean="0">
                <a:solidFill>
                  <a:schemeClr val="tx1"/>
                </a:solidFill>
              </a:rPr>
              <a:t>dle zvoleného režimu veřejné podpory: </a:t>
            </a:r>
          </a:p>
          <a:p>
            <a:pPr marL="285750" lvl="1" indent="-285750">
              <a:spcBef>
                <a:spcPts val="0"/>
              </a:spcBef>
            </a:pPr>
            <a:r>
              <a:rPr lang="cs-CZ" altLang="cs-CZ" sz="1750" b="0" dirty="0" smtClean="0">
                <a:solidFill>
                  <a:schemeClr val="tx1"/>
                </a:solidFill>
              </a:rPr>
              <a:t>de </a:t>
            </a:r>
            <a:r>
              <a:rPr lang="cs-CZ" altLang="cs-CZ" sz="1750" b="0" dirty="0" err="1" smtClean="0">
                <a:solidFill>
                  <a:schemeClr val="tx1"/>
                </a:solidFill>
              </a:rPr>
              <a:t>minimis</a:t>
            </a:r>
            <a:r>
              <a:rPr lang="cs-CZ" altLang="cs-CZ" sz="1750" b="0" dirty="0" smtClean="0">
                <a:solidFill>
                  <a:schemeClr val="tx1"/>
                </a:solidFill>
              </a:rPr>
              <a:t> SOHZ pro obce 15.000.000,- Kč,  </a:t>
            </a:r>
          </a:p>
          <a:p>
            <a:pPr marL="285750" lvl="1" indent="-285750">
              <a:spcBef>
                <a:spcPts val="0"/>
              </a:spcBef>
            </a:pPr>
            <a:r>
              <a:rPr lang="cs-CZ" altLang="cs-CZ" sz="1750" b="0" dirty="0" smtClean="0">
                <a:solidFill>
                  <a:schemeClr val="tx1"/>
                </a:solidFill>
              </a:rPr>
              <a:t>nebo vyrovnávací platba SOHZ 40.000.000</a:t>
            </a:r>
            <a:r>
              <a:rPr lang="cs-CZ" altLang="cs-CZ" sz="1750" b="0" dirty="0">
                <a:solidFill>
                  <a:schemeClr val="tx1"/>
                </a:solidFill>
              </a:rPr>
              <a:t>,-Kč.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sz="1750" b="1" dirty="0" smtClean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1750" b="1" dirty="0" smtClean="0"/>
              <a:t>Alokace výzvy: </a:t>
            </a:r>
            <a:r>
              <a:rPr lang="cs-CZ" sz="1750" dirty="0" smtClean="0">
                <a:solidFill>
                  <a:prstClr val="black"/>
                </a:solidFill>
              </a:rPr>
              <a:t>747.352.941,-Kč </a:t>
            </a:r>
            <a:r>
              <a:rPr lang="cs-CZ" sz="1600" b="1" dirty="0" smtClean="0">
                <a:solidFill>
                  <a:srgbClr val="FF0000"/>
                </a:solidFill>
              </a:rPr>
              <a:t>z </a:t>
            </a:r>
            <a:r>
              <a:rPr lang="cs-CZ" sz="1600" b="1" dirty="0">
                <a:solidFill>
                  <a:srgbClr val="FF0000"/>
                </a:solidFill>
              </a:rPr>
              <a:t>toho alokace pro KP SVL </a:t>
            </a:r>
            <a:r>
              <a:rPr lang="cs-CZ" sz="1600" b="1" dirty="0" smtClean="0">
                <a:solidFill>
                  <a:srgbClr val="FF0000"/>
                </a:solidFill>
              </a:rPr>
              <a:t>427.972.302,- </a:t>
            </a:r>
            <a:r>
              <a:rPr lang="cs-CZ" sz="1600" b="1" dirty="0">
                <a:solidFill>
                  <a:srgbClr val="FF0000"/>
                </a:solidFill>
              </a:rPr>
              <a:t>Kč. </a:t>
            </a:r>
            <a:r>
              <a:rPr lang="cs-CZ" sz="1600" dirty="0"/>
              <a:t>	</a:t>
            </a:r>
            <a:endParaRPr lang="cs-CZ" sz="1750" dirty="0" smtClean="0">
              <a:solidFill>
                <a:prstClr val="black"/>
              </a:solidFill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cs-CZ" sz="1750" b="1" dirty="0" smtClean="0"/>
              <a:t>Podporované </a:t>
            </a:r>
            <a:r>
              <a:rPr lang="cs-CZ" sz="1750" b="1" dirty="0"/>
              <a:t>aktivity: </a:t>
            </a:r>
            <a:endParaRPr lang="cs-CZ" sz="1750" b="1" dirty="0" smtClean="0"/>
          </a:p>
          <a:p>
            <a:pPr marL="285750" indent="-285750"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750" dirty="0">
                <a:ea typeface="Times New Roman"/>
                <a:cs typeface="Times New Roman"/>
              </a:rPr>
              <a:t>Pořízení bytů formou nákupu, rekonstrukce bytu, či adaptace nebytových prostor pro potřeby sociálního bydlení a pořízení nezbytného základního vybavení. </a:t>
            </a:r>
            <a:endParaRPr lang="cs-CZ" sz="1750" b="1" dirty="0">
              <a:ea typeface="Times New Roman"/>
              <a:cs typeface="Times New Roman"/>
            </a:endParaRPr>
          </a:p>
          <a:p>
            <a:pPr marL="285750" indent="-285750"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750" dirty="0" smtClean="0">
                <a:ea typeface="Times New Roman"/>
                <a:cs typeface="Times New Roman"/>
              </a:rPr>
              <a:t>Cíl = dostupné </a:t>
            </a:r>
            <a:r>
              <a:rPr lang="cs-CZ" sz="1750" dirty="0">
                <a:ea typeface="Times New Roman"/>
                <a:cs typeface="Times New Roman"/>
              </a:rPr>
              <a:t>nájemní sociální bydlení, </a:t>
            </a:r>
            <a:r>
              <a:rPr lang="cs-CZ" sz="1750" dirty="0" smtClean="0">
                <a:ea typeface="Times New Roman"/>
                <a:cs typeface="Times New Roman"/>
              </a:rPr>
              <a:t>pro sociálně vyloučené osoby </a:t>
            </a:r>
            <a:r>
              <a:rPr lang="cs-CZ" sz="1750" dirty="0">
                <a:ea typeface="Times New Roman"/>
                <a:cs typeface="Times New Roman"/>
              </a:rPr>
              <a:t>a </a:t>
            </a:r>
            <a:r>
              <a:rPr lang="cs-CZ" sz="1750" dirty="0" smtClean="0">
                <a:ea typeface="Times New Roman"/>
                <a:cs typeface="Times New Roman"/>
              </a:rPr>
              <a:t>osoby ohrožené </a:t>
            </a:r>
            <a:r>
              <a:rPr lang="cs-CZ" sz="1750" dirty="0">
                <a:ea typeface="Times New Roman"/>
                <a:cs typeface="Times New Roman"/>
              </a:rPr>
              <a:t>sociálním </a:t>
            </a:r>
            <a:r>
              <a:rPr lang="cs-CZ" sz="1750" dirty="0" smtClean="0">
                <a:ea typeface="Times New Roman"/>
                <a:cs typeface="Times New Roman"/>
              </a:rPr>
              <a:t>vyloučením.</a:t>
            </a:r>
          </a:p>
          <a:p>
            <a:pPr marL="285750" indent="-285750"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750" dirty="0" smtClean="0">
                <a:ea typeface="Times New Roman"/>
                <a:cs typeface="Times New Roman"/>
              </a:rPr>
              <a:t>Sociální </a:t>
            </a:r>
            <a:r>
              <a:rPr lang="cs-CZ" sz="1750" dirty="0">
                <a:ea typeface="Times New Roman"/>
                <a:cs typeface="Times New Roman"/>
              </a:rPr>
              <a:t>byt se základním vybavením je určen pro osoby, které v důsledku nepříznivých životních okolností </a:t>
            </a:r>
            <a:r>
              <a:rPr lang="cs-CZ" sz="1750" u="sng" dirty="0">
                <a:ea typeface="Times New Roman"/>
                <a:cs typeface="Times New Roman"/>
              </a:rPr>
              <a:t>nemají přístup k bydlení, a jsou schopné plnit povinnosti vyplývající z nájemního vztahu. </a:t>
            </a:r>
          </a:p>
          <a:p>
            <a:pPr algn="just">
              <a:spcBef>
                <a:spcPts val="0"/>
              </a:spcBef>
              <a:spcAft>
                <a:spcPts val="0"/>
              </a:spcAft>
            </a:pPr>
            <a:endParaRPr lang="cs-CZ" sz="1750" b="1" dirty="0" smtClean="0"/>
          </a:p>
          <a:p>
            <a:r>
              <a:rPr lang="cs-CZ" sz="1600" b="1" dirty="0"/>
              <a:t>Není podporováno pořízení bytů sociálního bydlení formou nové výstavby a nákup a dostavba nedokončených staveb. </a:t>
            </a:r>
            <a:r>
              <a:rPr lang="cs-CZ" sz="1600" b="1" dirty="0" smtClean="0"/>
              <a:t>Ubytovny </a:t>
            </a:r>
            <a:r>
              <a:rPr lang="cs-CZ" sz="1600" b="1" dirty="0"/>
              <a:t>a zařízení dočasného nestandardního ubytování nejsou </a:t>
            </a:r>
            <a:r>
              <a:rPr lang="cs-CZ" sz="1600" b="1" dirty="0" smtClean="0"/>
              <a:t>podporovány</a:t>
            </a:r>
            <a:r>
              <a:rPr lang="cs-CZ" sz="1750" b="1" dirty="0" smtClean="0"/>
              <a:t>!!</a:t>
            </a:r>
            <a:endParaRPr lang="cs-CZ" sz="1750" b="1" dirty="0"/>
          </a:p>
          <a:p>
            <a:pPr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endParaRPr lang="cs-CZ" sz="1700" b="1" dirty="0"/>
          </a:p>
          <a:p>
            <a:endParaRPr lang="cs-CZ" sz="1700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33352" y="144708"/>
            <a:ext cx="8229600" cy="711077"/>
          </a:xfrm>
        </p:spPr>
        <p:txBody>
          <a:bodyPr>
            <a:normAutofit fontScale="90000"/>
          </a:bodyPr>
          <a:lstStyle/>
          <a:p>
            <a:pPr lvl="0" algn="ctr"/>
            <a:r>
              <a:rPr lang="cs-CZ" sz="3200" dirty="0" smtClean="0">
                <a:latin typeface="Myriad Pro"/>
              </a:rPr>
              <a:t>35</a:t>
            </a:r>
            <a:r>
              <a:rPr lang="cs-CZ" sz="3200" dirty="0">
                <a:latin typeface="Myriad Pro"/>
              </a:rPr>
              <a:t>. </a:t>
            </a:r>
            <a:r>
              <a:rPr lang="cs-CZ" sz="3200" dirty="0" smtClean="0">
                <a:latin typeface="Myriad Pro"/>
              </a:rPr>
              <a:t>výzva </a:t>
            </a:r>
            <a:r>
              <a:rPr lang="cs-CZ" sz="3200" dirty="0">
                <a:latin typeface="Myriad Pro"/>
              </a:rPr>
              <a:t>– </a:t>
            </a:r>
            <a:r>
              <a:rPr lang="cs-CZ" sz="3200" dirty="0" smtClean="0">
                <a:latin typeface="Myriad Pro"/>
              </a:rPr>
              <a:t>Sociální bydlení </a:t>
            </a:r>
            <a:r>
              <a:rPr lang="cs-CZ" sz="3200" dirty="0" smtClean="0">
                <a:latin typeface="Myriad Pro"/>
              </a:rPr>
              <a:t>SVL</a:t>
            </a:r>
            <a:br>
              <a:rPr lang="cs-CZ" sz="3200" dirty="0" smtClean="0">
                <a:latin typeface="Myriad Pro"/>
              </a:rPr>
            </a:br>
            <a:r>
              <a:rPr lang="cs-CZ" sz="1800" dirty="0" smtClean="0">
                <a:latin typeface="Myriad Pro"/>
              </a:rPr>
              <a:t>paralelní výzva č. 34 </a:t>
            </a:r>
            <a:r>
              <a:rPr lang="cs-CZ" sz="1800" dirty="0">
                <a:latin typeface="Myriad Pro"/>
              </a:rPr>
              <a:t>Sociální bydlení </a:t>
            </a:r>
            <a:endParaRPr lang="cs-CZ" sz="18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9</a:t>
            </a:fld>
            <a:endParaRPr lang="en-US" dirty="0"/>
          </a:p>
        </p:txBody>
      </p:sp>
      <p:pic>
        <p:nvPicPr>
          <p:cNvPr id="6" name="Obrázek 5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991445"/>
      </p:ext>
    </p:extLst>
  </p:cSld>
  <p:clrMapOvr>
    <a:masterClrMapping/>
  </p:clrMapOvr>
</p:sld>
</file>

<file path=ppt/theme/theme1.xml><?xml version="1.0" encoding="utf-8"?>
<a:theme xmlns:a="http://schemas.openxmlformats.org/drawingml/2006/main" name="CRR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4633</TotalTime>
  <Words>785</Words>
  <Application>Microsoft Office PowerPoint</Application>
  <PresentationFormat>Předvádění na obrazovce (4:3)</PresentationFormat>
  <Paragraphs>223</Paragraphs>
  <Slides>19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5" baseType="lpstr">
      <vt:lpstr>Arial</vt:lpstr>
      <vt:lpstr>Calibri</vt:lpstr>
      <vt:lpstr>Myriad Pro</vt:lpstr>
      <vt:lpstr>Times New Roman</vt:lpstr>
      <vt:lpstr>Wingdings</vt:lpstr>
      <vt:lpstr>CRR template</vt:lpstr>
      <vt:lpstr>  IROP - aktuální a plánované výzvy  s alokací vyčleněnou pro KP SVL   Liberec 15. 12. 2016      </vt:lpstr>
      <vt:lpstr>Integrovaný regionální operační program </vt:lpstr>
      <vt:lpstr>Zaměření IROP</vt:lpstr>
      <vt:lpstr> Centrum - zprostředkující subjekt IROP </vt:lpstr>
      <vt:lpstr>Zdroje informací o IROP – jediné oficiální!!!</vt:lpstr>
      <vt:lpstr>Harmonogramy výzev na r. 2016 a r. 2017</vt:lpstr>
      <vt:lpstr> Aktuální a plánované výzvy  s alokací vyčleněnou pro KP SVL       </vt:lpstr>
      <vt:lpstr>Výzvy IROP a alokace vyčleněná pro KP SVL</vt:lpstr>
      <vt:lpstr>35. výzva – Sociální bydlení SVL paralelní výzva č. 34 Sociální bydlení </vt:lpstr>
      <vt:lpstr>44. Výzva - Sociální podnikání SVL paralelní výzva č. 43 Sociální podnikání </vt:lpstr>
      <vt:lpstr>47. výzva – Infrastruktura základních škol SVL paralelní výzva č. 46 Infrastruktura základních škol </vt:lpstr>
      <vt:lpstr>57. výzva – Infrastruktura pro zájmové, neformální a celoživotní vzdělávání (SVL) paralelní výzva č. 56 Infrastruktura pro zájmové, neformální a celoživ. vzdělávání</vt:lpstr>
      <vt:lpstr>Výzvy s alokací vyčleněnou pro KP SVL plánované na r. 2017</vt:lpstr>
      <vt:lpstr>Ostatní aktuální výzvy  využitelné pro obce   </vt:lpstr>
      <vt:lpstr>28. výzva – Specifické informační a komunikační systémy a infrastruktura II</vt:lpstr>
      <vt:lpstr>36. výzva – Stanice IZS</vt:lpstr>
      <vt:lpstr>37. Výzva – Energetické úspory v bytových domech II</vt:lpstr>
      <vt:lpstr>Výzvy plánované na r. 2017  využitelné pro obce, NNO, podnikatele</vt:lpstr>
      <vt:lpstr>Prezentace aplikace PowerPoint</vt:lpstr>
    </vt:vector>
  </TitlesOfParts>
  <Company>CRR ČR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Centrum pro regionální rozvoj ČR</dc:creator>
  <cp:lastModifiedBy>Valentová Romana</cp:lastModifiedBy>
  <cp:revision>454</cp:revision>
  <cp:lastPrinted>2016-12-02T07:36:23Z</cp:lastPrinted>
  <dcterms:created xsi:type="dcterms:W3CDTF">2014-09-16T20:50:40Z</dcterms:created>
  <dcterms:modified xsi:type="dcterms:W3CDTF">2016-12-02T08:17:55Z</dcterms:modified>
</cp:coreProperties>
</file>