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9"/>
  </p:notesMasterIdLst>
  <p:sldIdLst>
    <p:sldId id="256" r:id="rId4"/>
    <p:sldId id="282" r:id="rId5"/>
    <p:sldId id="315" r:id="rId6"/>
    <p:sldId id="316" r:id="rId7"/>
    <p:sldId id="317" r:id="rId8"/>
    <p:sldId id="318" r:id="rId9"/>
    <p:sldId id="306" r:id="rId10"/>
    <p:sldId id="307" r:id="rId11"/>
    <p:sldId id="319" r:id="rId12"/>
    <p:sldId id="308" r:id="rId13"/>
    <p:sldId id="320" r:id="rId14"/>
    <p:sldId id="322" r:id="rId15"/>
    <p:sldId id="323" r:id="rId16"/>
    <p:sldId id="324" r:id="rId17"/>
    <p:sldId id="325" r:id="rId18"/>
    <p:sldId id="326" r:id="rId19"/>
    <p:sldId id="309" r:id="rId20"/>
    <p:sldId id="332" r:id="rId21"/>
    <p:sldId id="333" r:id="rId22"/>
    <p:sldId id="334" r:id="rId23"/>
    <p:sldId id="310" r:id="rId24"/>
    <p:sldId id="335" r:id="rId25"/>
    <p:sldId id="336" r:id="rId26"/>
    <p:sldId id="337" r:id="rId27"/>
    <p:sldId id="311" r:id="rId28"/>
    <p:sldId id="338" r:id="rId29"/>
    <p:sldId id="339" r:id="rId30"/>
    <p:sldId id="340" r:id="rId31"/>
    <p:sldId id="341" r:id="rId32"/>
    <p:sldId id="342" r:id="rId33"/>
    <p:sldId id="312" r:id="rId34"/>
    <p:sldId id="344" r:id="rId35"/>
    <p:sldId id="345" r:id="rId36"/>
    <p:sldId id="343" r:id="rId37"/>
    <p:sldId id="275"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vanka" initials="I"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9928" autoAdjust="0"/>
  </p:normalViewPr>
  <p:slideViewPr>
    <p:cSldViewPr>
      <p:cViewPr>
        <p:scale>
          <a:sx n="80" d="100"/>
          <a:sy n="80" d="100"/>
        </p:scale>
        <p:origin x="-1674" y="-138"/>
      </p:cViewPr>
      <p:guideLst>
        <p:guide orient="horz" pos="2160"/>
        <p:guide pos="2880"/>
      </p:guideLst>
    </p:cSldViewPr>
  </p:slideViewPr>
  <p:outlineViewPr>
    <p:cViewPr>
      <p:scale>
        <a:sx n="33" d="100"/>
        <a:sy n="33" d="100"/>
      </p:scale>
      <p:origin x="30" y="6522"/>
    </p:cViewPr>
  </p:outlineViewPr>
  <p:notesTextViewPr>
    <p:cViewPr>
      <p:scale>
        <a:sx n="1" d="1"/>
        <a:sy n="1" d="1"/>
      </p:scale>
      <p:origin x="0" y="0"/>
    </p:cViewPr>
  </p:notesTextViewPr>
  <p:notesViewPr>
    <p:cSldViewPr>
      <p:cViewPr varScale="1">
        <p:scale>
          <a:sx n="70" d="100"/>
          <a:sy n="70" d="100"/>
        </p:scale>
        <p:origin x="-324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00C36C-171C-47EC-BDCC-CCD1F38AC9A0}" type="datetimeFigureOut">
              <a:rPr lang="cs-CZ" smtClean="0"/>
              <a:t>5.12.2016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39E001-5FF0-432A-A014-66F538380297}" type="slidenum">
              <a:rPr lang="cs-CZ" smtClean="0"/>
              <a:t>‹#›</a:t>
            </a:fld>
            <a:endParaRPr lang="cs-CZ"/>
          </a:p>
        </p:txBody>
      </p:sp>
    </p:spTree>
    <p:extLst>
      <p:ext uri="{BB962C8B-B14F-4D97-AF65-F5344CB8AC3E}">
        <p14:creationId xmlns:p14="http://schemas.microsoft.com/office/powerpoint/2010/main" val="4157655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39E001-5FF0-432A-A014-66F538380297}" type="slidenum">
              <a:rPr lang="cs-CZ" smtClean="0"/>
              <a:t>1</a:t>
            </a:fld>
            <a:endParaRPr lang="cs-CZ"/>
          </a:p>
        </p:txBody>
      </p:sp>
    </p:spTree>
    <p:extLst>
      <p:ext uri="{BB962C8B-B14F-4D97-AF65-F5344CB8AC3E}">
        <p14:creationId xmlns:p14="http://schemas.microsoft.com/office/powerpoint/2010/main" val="1456617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39E001-5FF0-432A-A014-66F538380297}" type="slidenum">
              <a:rPr lang="cs-CZ" smtClean="0"/>
              <a:t>2</a:t>
            </a:fld>
            <a:endParaRPr lang="cs-CZ"/>
          </a:p>
        </p:txBody>
      </p:sp>
    </p:spTree>
    <p:extLst>
      <p:ext uri="{BB962C8B-B14F-4D97-AF65-F5344CB8AC3E}">
        <p14:creationId xmlns:p14="http://schemas.microsoft.com/office/powerpoint/2010/main" val="2614355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1"/>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tabLst>
                <a:tab pos="723900" algn="l"/>
                <a:tab pos="1447800" algn="l"/>
                <a:tab pos="2171700" algn="l"/>
                <a:tab pos="2895600" algn="l"/>
              </a:tabLst>
              <a:defRPr>
                <a:solidFill>
                  <a:schemeClr val="bg1"/>
                </a:solidFill>
                <a:latin typeface="Arial" charset="0"/>
                <a:ea typeface="Microsoft YaHei" pitchFamily="34" charset="-122"/>
              </a:defRPr>
            </a:lvl1pPr>
            <a:lvl2pPr>
              <a:tabLst>
                <a:tab pos="723900" algn="l"/>
                <a:tab pos="1447800" algn="l"/>
                <a:tab pos="2171700" algn="l"/>
                <a:tab pos="2895600" algn="l"/>
              </a:tabLst>
              <a:defRPr>
                <a:solidFill>
                  <a:schemeClr val="bg1"/>
                </a:solidFill>
                <a:latin typeface="Arial" charset="0"/>
                <a:ea typeface="Microsoft YaHei" pitchFamily="34" charset="-122"/>
              </a:defRPr>
            </a:lvl2pPr>
            <a:lvl3pPr>
              <a:tabLst>
                <a:tab pos="723900" algn="l"/>
                <a:tab pos="1447800" algn="l"/>
                <a:tab pos="2171700" algn="l"/>
                <a:tab pos="2895600" algn="l"/>
              </a:tabLst>
              <a:defRPr>
                <a:solidFill>
                  <a:schemeClr val="bg1"/>
                </a:solidFill>
                <a:latin typeface="Arial" charset="0"/>
                <a:ea typeface="Microsoft YaHei" pitchFamily="34" charset="-122"/>
              </a:defRPr>
            </a:lvl3pPr>
            <a:lvl4pPr>
              <a:tabLst>
                <a:tab pos="723900" algn="l"/>
                <a:tab pos="1447800" algn="l"/>
                <a:tab pos="2171700" algn="l"/>
                <a:tab pos="2895600" algn="l"/>
              </a:tabLst>
              <a:defRPr>
                <a:solidFill>
                  <a:schemeClr val="bg1"/>
                </a:solidFill>
                <a:latin typeface="Arial" charset="0"/>
                <a:ea typeface="Microsoft YaHei" pitchFamily="34" charset="-122"/>
              </a:defRPr>
            </a:lvl4pPr>
            <a:lvl5pPr>
              <a:tabLst>
                <a:tab pos="723900" algn="l"/>
                <a:tab pos="1447800" algn="l"/>
                <a:tab pos="2171700" algn="l"/>
                <a:tab pos="2895600"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9pPr>
          </a:lstStyle>
          <a:p>
            <a:fld id="{CB3E03B6-BDAF-424D-B437-4F3C61E8ABF1}" type="slidenum">
              <a:rPr lang="cs-CZ" altLang="cs-CZ" smtClean="0">
                <a:solidFill>
                  <a:srgbClr val="000000"/>
                </a:solidFill>
                <a:latin typeface="Times New Roman" pitchFamily="18" charset="0"/>
                <a:cs typeface="Segoe UI" pitchFamily="34" charset="0"/>
              </a:rPr>
              <a:pPr/>
              <a:t>3</a:t>
            </a:fld>
            <a:endParaRPr lang="cs-CZ" altLang="cs-CZ" smtClean="0">
              <a:solidFill>
                <a:srgbClr val="000000"/>
              </a:solidFill>
              <a:latin typeface="Times New Roman" pitchFamily="18" charset="0"/>
              <a:cs typeface="Segoe UI" pitchFamily="34" charset="0"/>
            </a:endParaRPr>
          </a:p>
        </p:txBody>
      </p:sp>
      <p:sp>
        <p:nvSpPr>
          <p:cNvPr id="78851" name="Text Box 1"/>
          <p:cNvSpPr txBox="1">
            <a:spLocks noChangeArrowheads="1"/>
          </p:cNvSpPr>
          <p:nvPr/>
        </p:nvSpPr>
        <p:spPr bwMode="auto">
          <a:xfrm>
            <a:off x="3884080" y="8684879"/>
            <a:ext cx="2966244" cy="4505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89DB10CD-2ED8-4CC8-A975-1D57A4BB4523}" type="slidenum">
              <a:rPr lang="cs-CZ" altLang="cs-CZ" sz="1200">
                <a:solidFill>
                  <a:srgbClr val="000000"/>
                </a:solidFill>
                <a:cs typeface="Segoe UI" pitchFamily="34" charset="0"/>
              </a:rPr>
              <a:pPr algn="r" eaLnBrk="1" hangingPunct="1">
                <a:buClrTx/>
                <a:buFontTx/>
                <a:buNone/>
              </a:pPr>
              <a:t>3</a:t>
            </a:fld>
            <a:endParaRPr lang="cs-CZ" altLang="cs-CZ" sz="1200">
              <a:solidFill>
                <a:srgbClr val="000000"/>
              </a:solidFill>
              <a:cs typeface="Segoe UI" pitchFamily="34" charset="0"/>
            </a:endParaRPr>
          </a:p>
        </p:txBody>
      </p:sp>
      <p:sp>
        <p:nvSpPr>
          <p:cNvPr id="78852" name="Text Box 2"/>
          <p:cNvSpPr txBox="1">
            <a:spLocks noChangeArrowheads="1"/>
          </p:cNvSpPr>
          <p:nvPr/>
        </p:nvSpPr>
        <p:spPr bwMode="auto">
          <a:xfrm>
            <a:off x="3884080" y="8684880"/>
            <a:ext cx="2969534" cy="45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0BE7B49E-68C6-40B1-8ED2-810B994F827B}" type="slidenum">
              <a:rPr lang="cs-CZ" altLang="cs-CZ" sz="1200">
                <a:solidFill>
                  <a:srgbClr val="000000"/>
                </a:solidFill>
                <a:cs typeface="Segoe UI" pitchFamily="34" charset="0"/>
              </a:rPr>
              <a:pPr algn="r" eaLnBrk="1" hangingPunct="1">
                <a:buClrTx/>
                <a:buFontTx/>
                <a:buNone/>
              </a:pPr>
              <a:t>3</a:t>
            </a:fld>
            <a:endParaRPr lang="cs-CZ" altLang="cs-CZ" sz="1200">
              <a:solidFill>
                <a:srgbClr val="000000"/>
              </a:solidFill>
              <a:cs typeface="Segoe UI" pitchFamily="34" charset="0"/>
            </a:endParaRPr>
          </a:p>
        </p:txBody>
      </p:sp>
      <p:sp>
        <p:nvSpPr>
          <p:cNvPr id="78853" name="Text Box 3"/>
          <p:cNvSpPr txBox="1">
            <a:spLocks noChangeArrowheads="1"/>
          </p:cNvSpPr>
          <p:nvPr/>
        </p:nvSpPr>
        <p:spPr bwMode="auto">
          <a:xfrm>
            <a:off x="3884080" y="8684880"/>
            <a:ext cx="2972824" cy="4569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7CAFFD7B-69A6-4E92-B1F6-21FF550A9E60}" type="slidenum">
              <a:rPr lang="cs-CZ" altLang="cs-CZ" sz="1200">
                <a:solidFill>
                  <a:srgbClr val="000000"/>
                </a:solidFill>
              </a:rPr>
              <a:pPr algn="r" eaLnBrk="1" hangingPunct="1">
                <a:buClrTx/>
                <a:buFontTx/>
                <a:buNone/>
              </a:pPr>
              <a:t>3</a:t>
            </a:fld>
            <a:endParaRPr lang="cs-CZ" altLang="cs-CZ" sz="1200">
              <a:solidFill>
                <a:srgbClr val="000000"/>
              </a:solidFill>
            </a:endParaRPr>
          </a:p>
        </p:txBody>
      </p:sp>
      <p:sp>
        <p:nvSpPr>
          <p:cNvPr id="78854" name="Rectangle 4"/>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5" name="Text Box 5"/>
          <p:cNvSpPr txBox="1">
            <a:spLocks noChangeArrowheads="1"/>
          </p:cNvSpPr>
          <p:nvPr/>
        </p:nvSpPr>
        <p:spPr bwMode="auto">
          <a:xfrm>
            <a:off x="685362" y="4343508"/>
            <a:ext cx="5487277" cy="4115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1"/>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tabLst>
                <a:tab pos="723900" algn="l"/>
                <a:tab pos="1447800" algn="l"/>
                <a:tab pos="2171700" algn="l"/>
                <a:tab pos="2895600" algn="l"/>
              </a:tabLst>
              <a:defRPr>
                <a:solidFill>
                  <a:schemeClr val="bg1"/>
                </a:solidFill>
                <a:latin typeface="Arial" charset="0"/>
                <a:ea typeface="Microsoft YaHei" pitchFamily="34" charset="-122"/>
              </a:defRPr>
            </a:lvl1pPr>
            <a:lvl2pPr>
              <a:tabLst>
                <a:tab pos="723900" algn="l"/>
                <a:tab pos="1447800" algn="l"/>
                <a:tab pos="2171700" algn="l"/>
                <a:tab pos="2895600" algn="l"/>
              </a:tabLst>
              <a:defRPr>
                <a:solidFill>
                  <a:schemeClr val="bg1"/>
                </a:solidFill>
                <a:latin typeface="Arial" charset="0"/>
                <a:ea typeface="Microsoft YaHei" pitchFamily="34" charset="-122"/>
              </a:defRPr>
            </a:lvl2pPr>
            <a:lvl3pPr>
              <a:tabLst>
                <a:tab pos="723900" algn="l"/>
                <a:tab pos="1447800" algn="l"/>
                <a:tab pos="2171700" algn="l"/>
                <a:tab pos="2895600" algn="l"/>
              </a:tabLst>
              <a:defRPr>
                <a:solidFill>
                  <a:schemeClr val="bg1"/>
                </a:solidFill>
                <a:latin typeface="Arial" charset="0"/>
                <a:ea typeface="Microsoft YaHei" pitchFamily="34" charset="-122"/>
              </a:defRPr>
            </a:lvl3pPr>
            <a:lvl4pPr>
              <a:tabLst>
                <a:tab pos="723900" algn="l"/>
                <a:tab pos="1447800" algn="l"/>
                <a:tab pos="2171700" algn="l"/>
                <a:tab pos="2895600" algn="l"/>
              </a:tabLst>
              <a:defRPr>
                <a:solidFill>
                  <a:schemeClr val="bg1"/>
                </a:solidFill>
                <a:latin typeface="Arial" charset="0"/>
                <a:ea typeface="Microsoft YaHei" pitchFamily="34" charset="-122"/>
              </a:defRPr>
            </a:lvl4pPr>
            <a:lvl5pPr>
              <a:tabLst>
                <a:tab pos="723900" algn="l"/>
                <a:tab pos="1447800" algn="l"/>
                <a:tab pos="2171700" algn="l"/>
                <a:tab pos="2895600"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9pPr>
          </a:lstStyle>
          <a:p>
            <a:fld id="{CB3E03B6-BDAF-424D-B437-4F3C61E8ABF1}" type="slidenum">
              <a:rPr lang="cs-CZ" altLang="cs-CZ" smtClean="0">
                <a:solidFill>
                  <a:srgbClr val="000000"/>
                </a:solidFill>
                <a:latin typeface="Times New Roman" pitchFamily="18" charset="0"/>
                <a:cs typeface="Segoe UI" pitchFamily="34" charset="0"/>
              </a:rPr>
              <a:pPr/>
              <a:t>4</a:t>
            </a:fld>
            <a:endParaRPr lang="cs-CZ" altLang="cs-CZ" smtClean="0">
              <a:solidFill>
                <a:srgbClr val="000000"/>
              </a:solidFill>
              <a:latin typeface="Times New Roman" pitchFamily="18" charset="0"/>
              <a:cs typeface="Segoe UI" pitchFamily="34" charset="0"/>
            </a:endParaRPr>
          </a:p>
        </p:txBody>
      </p:sp>
      <p:sp>
        <p:nvSpPr>
          <p:cNvPr id="78851" name="Text Box 1"/>
          <p:cNvSpPr txBox="1">
            <a:spLocks noChangeArrowheads="1"/>
          </p:cNvSpPr>
          <p:nvPr/>
        </p:nvSpPr>
        <p:spPr bwMode="auto">
          <a:xfrm>
            <a:off x="3884080" y="8684879"/>
            <a:ext cx="2966244" cy="4505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89DB10CD-2ED8-4CC8-A975-1D57A4BB4523}" type="slidenum">
              <a:rPr lang="cs-CZ" altLang="cs-CZ" sz="1200">
                <a:solidFill>
                  <a:srgbClr val="000000"/>
                </a:solidFill>
                <a:cs typeface="Segoe UI" pitchFamily="34" charset="0"/>
              </a:rPr>
              <a:pPr algn="r" eaLnBrk="1" hangingPunct="1">
                <a:buClrTx/>
                <a:buFontTx/>
                <a:buNone/>
              </a:pPr>
              <a:t>4</a:t>
            </a:fld>
            <a:endParaRPr lang="cs-CZ" altLang="cs-CZ" sz="1200">
              <a:solidFill>
                <a:srgbClr val="000000"/>
              </a:solidFill>
              <a:cs typeface="Segoe UI" pitchFamily="34" charset="0"/>
            </a:endParaRPr>
          </a:p>
        </p:txBody>
      </p:sp>
      <p:sp>
        <p:nvSpPr>
          <p:cNvPr id="78852" name="Text Box 2"/>
          <p:cNvSpPr txBox="1">
            <a:spLocks noChangeArrowheads="1"/>
          </p:cNvSpPr>
          <p:nvPr/>
        </p:nvSpPr>
        <p:spPr bwMode="auto">
          <a:xfrm>
            <a:off x="3884080" y="8684880"/>
            <a:ext cx="2969534" cy="45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0BE7B49E-68C6-40B1-8ED2-810B994F827B}" type="slidenum">
              <a:rPr lang="cs-CZ" altLang="cs-CZ" sz="1200">
                <a:solidFill>
                  <a:srgbClr val="000000"/>
                </a:solidFill>
                <a:cs typeface="Segoe UI" pitchFamily="34" charset="0"/>
              </a:rPr>
              <a:pPr algn="r" eaLnBrk="1" hangingPunct="1">
                <a:buClrTx/>
                <a:buFontTx/>
                <a:buNone/>
              </a:pPr>
              <a:t>4</a:t>
            </a:fld>
            <a:endParaRPr lang="cs-CZ" altLang="cs-CZ" sz="1200">
              <a:solidFill>
                <a:srgbClr val="000000"/>
              </a:solidFill>
              <a:cs typeface="Segoe UI" pitchFamily="34" charset="0"/>
            </a:endParaRPr>
          </a:p>
        </p:txBody>
      </p:sp>
      <p:sp>
        <p:nvSpPr>
          <p:cNvPr id="78853" name="Text Box 3"/>
          <p:cNvSpPr txBox="1">
            <a:spLocks noChangeArrowheads="1"/>
          </p:cNvSpPr>
          <p:nvPr/>
        </p:nvSpPr>
        <p:spPr bwMode="auto">
          <a:xfrm>
            <a:off x="3884080" y="8684880"/>
            <a:ext cx="2972824" cy="4569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7CAFFD7B-69A6-4E92-B1F6-21FF550A9E60}" type="slidenum">
              <a:rPr lang="cs-CZ" altLang="cs-CZ" sz="1200">
                <a:solidFill>
                  <a:srgbClr val="000000"/>
                </a:solidFill>
              </a:rPr>
              <a:pPr algn="r" eaLnBrk="1" hangingPunct="1">
                <a:buClrTx/>
                <a:buFontTx/>
                <a:buNone/>
              </a:pPr>
              <a:t>4</a:t>
            </a:fld>
            <a:endParaRPr lang="cs-CZ" altLang="cs-CZ" sz="1200">
              <a:solidFill>
                <a:srgbClr val="000000"/>
              </a:solidFill>
            </a:endParaRPr>
          </a:p>
        </p:txBody>
      </p:sp>
      <p:sp>
        <p:nvSpPr>
          <p:cNvPr id="78854" name="Rectangle 4"/>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5" name="Text Box 5"/>
          <p:cNvSpPr txBox="1">
            <a:spLocks noChangeArrowheads="1"/>
          </p:cNvSpPr>
          <p:nvPr/>
        </p:nvSpPr>
        <p:spPr bwMode="auto">
          <a:xfrm>
            <a:off x="685362" y="4343508"/>
            <a:ext cx="5487277" cy="4115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1"/>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tabLst>
                <a:tab pos="723900" algn="l"/>
                <a:tab pos="1447800" algn="l"/>
                <a:tab pos="2171700" algn="l"/>
                <a:tab pos="2895600" algn="l"/>
              </a:tabLst>
              <a:defRPr>
                <a:solidFill>
                  <a:schemeClr val="bg1"/>
                </a:solidFill>
                <a:latin typeface="Arial" charset="0"/>
                <a:ea typeface="Microsoft YaHei" pitchFamily="34" charset="-122"/>
              </a:defRPr>
            </a:lvl1pPr>
            <a:lvl2pPr>
              <a:tabLst>
                <a:tab pos="723900" algn="l"/>
                <a:tab pos="1447800" algn="l"/>
                <a:tab pos="2171700" algn="l"/>
                <a:tab pos="2895600" algn="l"/>
              </a:tabLst>
              <a:defRPr>
                <a:solidFill>
                  <a:schemeClr val="bg1"/>
                </a:solidFill>
                <a:latin typeface="Arial" charset="0"/>
                <a:ea typeface="Microsoft YaHei" pitchFamily="34" charset="-122"/>
              </a:defRPr>
            </a:lvl2pPr>
            <a:lvl3pPr>
              <a:tabLst>
                <a:tab pos="723900" algn="l"/>
                <a:tab pos="1447800" algn="l"/>
                <a:tab pos="2171700" algn="l"/>
                <a:tab pos="2895600" algn="l"/>
              </a:tabLst>
              <a:defRPr>
                <a:solidFill>
                  <a:schemeClr val="bg1"/>
                </a:solidFill>
                <a:latin typeface="Arial" charset="0"/>
                <a:ea typeface="Microsoft YaHei" pitchFamily="34" charset="-122"/>
              </a:defRPr>
            </a:lvl3pPr>
            <a:lvl4pPr>
              <a:tabLst>
                <a:tab pos="723900" algn="l"/>
                <a:tab pos="1447800" algn="l"/>
                <a:tab pos="2171700" algn="l"/>
                <a:tab pos="2895600" algn="l"/>
              </a:tabLst>
              <a:defRPr>
                <a:solidFill>
                  <a:schemeClr val="bg1"/>
                </a:solidFill>
                <a:latin typeface="Arial" charset="0"/>
                <a:ea typeface="Microsoft YaHei" pitchFamily="34" charset="-122"/>
              </a:defRPr>
            </a:lvl4pPr>
            <a:lvl5pPr>
              <a:tabLst>
                <a:tab pos="723900" algn="l"/>
                <a:tab pos="1447800" algn="l"/>
                <a:tab pos="2171700" algn="l"/>
                <a:tab pos="2895600"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9pPr>
          </a:lstStyle>
          <a:p>
            <a:fld id="{CB3E03B6-BDAF-424D-B437-4F3C61E8ABF1}" type="slidenum">
              <a:rPr lang="cs-CZ" altLang="cs-CZ" smtClean="0">
                <a:solidFill>
                  <a:srgbClr val="000000"/>
                </a:solidFill>
                <a:latin typeface="Times New Roman" pitchFamily="18" charset="0"/>
                <a:cs typeface="Segoe UI" pitchFamily="34" charset="0"/>
              </a:rPr>
              <a:pPr/>
              <a:t>5</a:t>
            </a:fld>
            <a:endParaRPr lang="cs-CZ" altLang="cs-CZ" smtClean="0">
              <a:solidFill>
                <a:srgbClr val="000000"/>
              </a:solidFill>
              <a:latin typeface="Times New Roman" pitchFamily="18" charset="0"/>
              <a:cs typeface="Segoe UI" pitchFamily="34" charset="0"/>
            </a:endParaRPr>
          </a:p>
        </p:txBody>
      </p:sp>
      <p:sp>
        <p:nvSpPr>
          <p:cNvPr id="78851" name="Text Box 1"/>
          <p:cNvSpPr txBox="1">
            <a:spLocks noChangeArrowheads="1"/>
          </p:cNvSpPr>
          <p:nvPr/>
        </p:nvSpPr>
        <p:spPr bwMode="auto">
          <a:xfrm>
            <a:off x="3884080" y="8684879"/>
            <a:ext cx="2966244" cy="4505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89DB10CD-2ED8-4CC8-A975-1D57A4BB4523}" type="slidenum">
              <a:rPr lang="cs-CZ" altLang="cs-CZ" sz="1200">
                <a:solidFill>
                  <a:srgbClr val="000000"/>
                </a:solidFill>
                <a:cs typeface="Segoe UI" pitchFamily="34" charset="0"/>
              </a:rPr>
              <a:pPr algn="r" eaLnBrk="1" hangingPunct="1">
                <a:buClrTx/>
                <a:buFontTx/>
                <a:buNone/>
              </a:pPr>
              <a:t>5</a:t>
            </a:fld>
            <a:endParaRPr lang="cs-CZ" altLang="cs-CZ" sz="1200">
              <a:solidFill>
                <a:srgbClr val="000000"/>
              </a:solidFill>
              <a:cs typeface="Segoe UI" pitchFamily="34" charset="0"/>
            </a:endParaRPr>
          </a:p>
        </p:txBody>
      </p:sp>
      <p:sp>
        <p:nvSpPr>
          <p:cNvPr id="78852" name="Text Box 2"/>
          <p:cNvSpPr txBox="1">
            <a:spLocks noChangeArrowheads="1"/>
          </p:cNvSpPr>
          <p:nvPr/>
        </p:nvSpPr>
        <p:spPr bwMode="auto">
          <a:xfrm>
            <a:off x="3884080" y="8684880"/>
            <a:ext cx="2969534" cy="45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0BE7B49E-68C6-40B1-8ED2-810B994F827B}" type="slidenum">
              <a:rPr lang="cs-CZ" altLang="cs-CZ" sz="1200">
                <a:solidFill>
                  <a:srgbClr val="000000"/>
                </a:solidFill>
                <a:cs typeface="Segoe UI" pitchFamily="34" charset="0"/>
              </a:rPr>
              <a:pPr algn="r" eaLnBrk="1" hangingPunct="1">
                <a:buClrTx/>
                <a:buFontTx/>
                <a:buNone/>
              </a:pPr>
              <a:t>5</a:t>
            </a:fld>
            <a:endParaRPr lang="cs-CZ" altLang="cs-CZ" sz="1200">
              <a:solidFill>
                <a:srgbClr val="000000"/>
              </a:solidFill>
              <a:cs typeface="Segoe UI" pitchFamily="34" charset="0"/>
            </a:endParaRPr>
          </a:p>
        </p:txBody>
      </p:sp>
      <p:sp>
        <p:nvSpPr>
          <p:cNvPr id="78853" name="Text Box 3"/>
          <p:cNvSpPr txBox="1">
            <a:spLocks noChangeArrowheads="1"/>
          </p:cNvSpPr>
          <p:nvPr/>
        </p:nvSpPr>
        <p:spPr bwMode="auto">
          <a:xfrm>
            <a:off x="3884080" y="8684880"/>
            <a:ext cx="2972824" cy="4569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7CAFFD7B-69A6-4E92-B1F6-21FF550A9E60}" type="slidenum">
              <a:rPr lang="cs-CZ" altLang="cs-CZ" sz="1200">
                <a:solidFill>
                  <a:srgbClr val="000000"/>
                </a:solidFill>
              </a:rPr>
              <a:pPr algn="r" eaLnBrk="1" hangingPunct="1">
                <a:buClrTx/>
                <a:buFontTx/>
                <a:buNone/>
              </a:pPr>
              <a:t>5</a:t>
            </a:fld>
            <a:endParaRPr lang="cs-CZ" altLang="cs-CZ" sz="1200">
              <a:solidFill>
                <a:srgbClr val="000000"/>
              </a:solidFill>
            </a:endParaRPr>
          </a:p>
        </p:txBody>
      </p:sp>
      <p:sp>
        <p:nvSpPr>
          <p:cNvPr id="78854" name="Rectangle 4"/>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5" name="Text Box 5"/>
          <p:cNvSpPr txBox="1">
            <a:spLocks noChangeArrowheads="1"/>
          </p:cNvSpPr>
          <p:nvPr/>
        </p:nvSpPr>
        <p:spPr bwMode="auto">
          <a:xfrm>
            <a:off x="685362" y="4343508"/>
            <a:ext cx="5487277" cy="4115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1"/>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tabLst>
                <a:tab pos="723900" algn="l"/>
                <a:tab pos="1447800" algn="l"/>
                <a:tab pos="2171700" algn="l"/>
                <a:tab pos="2895600" algn="l"/>
              </a:tabLst>
              <a:defRPr>
                <a:solidFill>
                  <a:schemeClr val="bg1"/>
                </a:solidFill>
                <a:latin typeface="Arial" charset="0"/>
                <a:ea typeface="Microsoft YaHei" pitchFamily="34" charset="-122"/>
              </a:defRPr>
            </a:lvl1pPr>
            <a:lvl2pPr>
              <a:tabLst>
                <a:tab pos="723900" algn="l"/>
                <a:tab pos="1447800" algn="l"/>
                <a:tab pos="2171700" algn="l"/>
                <a:tab pos="2895600" algn="l"/>
              </a:tabLst>
              <a:defRPr>
                <a:solidFill>
                  <a:schemeClr val="bg1"/>
                </a:solidFill>
                <a:latin typeface="Arial" charset="0"/>
                <a:ea typeface="Microsoft YaHei" pitchFamily="34" charset="-122"/>
              </a:defRPr>
            </a:lvl2pPr>
            <a:lvl3pPr>
              <a:tabLst>
                <a:tab pos="723900" algn="l"/>
                <a:tab pos="1447800" algn="l"/>
                <a:tab pos="2171700" algn="l"/>
                <a:tab pos="2895600" algn="l"/>
              </a:tabLst>
              <a:defRPr>
                <a:solidFill>
                  <a:schemeClr val="bg1"/>
                </a:solidFill>
                <a:latin typeface="Arial" charset="0"/>
                <a:ea typeface="Microsoft YaHei" pitchFamily="34" charset="-122"/>
              </a:defRPr>
            </a:lvl3pPr>
            <a:lvl4pPr>
              <a:tabLst>
                <a:tab pos="723900" algn="l"/>
                <a:tab pos="1447800" algn="l"/>
                <a:tab pos="2171700" algn="l"/>
                <a:tab pos="2895600" algn="l"/>
              </a:tabLst>
              <a:defRPr>
                <a:solidFill>
                  <a:schemeClr val="bg1"/>
                </a:solidFill>
                <a:latin typeface="Arial" charset="0"/>
                <a:ea typeface="Microsoft YaHei" pitchFamily="34" charset="-122"/>
              </a:defRPr>
            </a:lvl4pPr>
            <a:lvl5pPr>
              <a:tabLst>
                <a:tab pos="723900" algn="l"/>
                <a:tab pos="1447800" algn="l"/>
                <a:tab pos="2171700" algn="l"/>
                <a:tab pos="2895600"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9pPr>
          </a:lstStyle>
          <a:p>
            <a:fld id="{CB3E03B6-BDAF-424D-B437-4F3C61E8ABF1}" type="slidenum">
              <a:rPr lang="cs-CZ" altLang="cs-CZ" smtClean="0">
                <a:solidFill>
                  <a:srgbClr val="000000"/>
                </a:solidFill>
                <a:latin typeface="Times New Roman" pitchFamily="18" charset="0"/>
                <a:cs typeface="Segoe UI" pitchFamily="34" charset="0"/>
              </a:rPr>
              <a:pPr/>
              <a:t>6</a:t>
            </a:fld>
            <a:endParaRPr lang="cs-CZ" altLang="cs-CZ" smtClean="0">
              <a:solidFill>
                <a:srgbClr val="000000"/>
              </a:solidFill>
              <a:latin typeface="Times New Roman" pitchFamily="18" charset="0"/>
              <a:cs typeface="Segoe UI" pitchFamily="34" charset="0"/>
            </a:endParaRPr>
          </a:p>
        </p:txBody>
      </p:sp>
      <p:sp>
        <p:nvSpPr>
          <p:cNvPr id="78851" name="Text Box 1"/>
          <p:cNvSpPr txBox="1">
            <a:spLocks noChangeArrowheads="1"/>
          </p:cNvSpPr>
          <p:nvPr/>
        </p:nvSpPr>
        <p:spPr bwMode="auto">
          <a:xfrm>
            <a:off x="3884080" y="8684879"/>
            <a:ext cx="2966244" cy="4505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89DB10CD-2ED8-4CC8-A975-1D57A4BB4523}" type="slidenum">
              <a:rPr lang="cs-CZ" altLang="cs-CZ" sz="1200">
                <a:solidFill>
                  <a:srgbClr val="000000"/>
                </a:solidFill>
                <a:cs typeface="Segoe UI" pitchFamily="34" charset="0"/>
              </a:rPr>
              <a:pPr algn="r" eaLnBrk="1" hangingPunct="1">
                <a:buClrTx/>
                <a:buFontTx/>
                <a:buNone/>
              </a:pPr>
              <a:t>6</a:t>
            </a:fld>
            <a:endParaRPr lang="cs-CZ" altLang="cs-CZ" sz="1200">
              <a:solidFill>
                <a:srgbClr val="000000"/>
              </a:solidFill>
              <a:cs typeface="Segoe UI" pitchFamily="34" charset="0"/>
            </a:endParaRPr>
          </a:p>
        </p:txBody>
      </p:sp>
      <p:sp>
        <p:nvSpPr>
          <p:cNvPr id="78852" name="Text Box 2"/>
          <p:cNvSpPr txBox="1">
            <a:spLocks noChangeArrowheads="1"/>
          </p:cNvSpPr>
          <p:nvPr/>
        </p:nvSpPr>
        <p:spPr bwMode="auto">
          <a:xfrm>
            <a:off x="3884080" y="8684880"/>
            <a:ext cx="2969534" cy="45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0BE7B49E-68C6-40B1-8ED2-810B994F827B}" type="slidenum">
              <a:rPr lang="cs-CZ" altLang="cs-CZ" sz="1200">
                <a:solidFill>
                  <a:srgbClr val="000000"/>
                </a:solidFill>
                <a:cs typeface="Segoe UI" pitchFamily="34" charset="0"/>
              </a:rPr>
              <a:pPr algn="r" eaLnBrk="1" hangingPunct="1">
                <a:buClrTx/>
                <a:buFontTx/>
                <a:buNone/>
              </a:pPr>
              <a:t>6</a:t>
            </a:fld>
            <a:endParaRPr lang="cs-CZ" altLang="cs-CZ" sz="1200">
              <a:solidFill>
                <a:srgbClr val="000000"/>
              </a:solidFill>
              <a:cs typeface="Segoe UI" pitchFamily="34" charset="0"/>
            </a:endParaRPr>
          </a:p>
        </p:txBody>
      </p:sp>
      <p:sp>
        <p:nvSpPr>
          <p:cNvPr id="78853" name="Text Box 3"/>
          <p:cNvSpPr txBox="1">
            <a:spLocks noChangeArrowheads="1"/>
          </p:cNvSpPr>
          <p:nvPr/>
        </p:nvSpPr>
        <p:spPr bwMode="auto">
          <a:xfrm>
            <a:off x="3884080" y="8684880"/>
            <a:ext cx="2972824" cy="4569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7CAFFD7B-69A6-4E92-B1F6-21FF550A9E60}" type="slidenum">
              <a:rPr lang="cs-CZ" altLang="cs-CZ" sz="1200">
                <a:solidFill>
                  <a:srgbClr val="000000"/>
                </a:solidFill>
              </a:rPr>
              <a:pPr algn="r" eaLnBrk="1" hangingPunct="1">
                <a:buClrTx/>
                <a:buFontTx/>
                <a:buNone/>
              </a:pPr>
              <a:t>6</a:t>
            </a:fld>
            <a:endParaRPr lang="cs-CZ" altLang="cs-CZ" sz="1200">
              <a:solidFill>
                <a:srgbClr val="000000"/>
              </a:solidFill>
            </a:endParaRPr>
          </a:p>
        </p:txBody>
      </p:sp>
      <p:sp>
        <p:nvSpPr>
          <p:cNvPr id="78854" name="Rectangle 4"/>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5" name="Text Box 5"/>
          <p:cNvSpPr txBox="1">
            <a:spLocks noChangeArrowheads="1"/>
          </p:cNvSpPr>
          <p:nvPr/>
        </p:nvSpPr>
        <p:spPr bwMode="auto">
          <a:xfrm>
            <a:off x="685362" y="4343508"/>
            <a:ext cx="5487277" cy="4115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1"/>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tabLst>
                <a:tab pos="723900" algn="l"/>
                <a:tab pos="1447800" algn="l"/>
                <a:tab pos="2171700" algn="l"/>
                <a:tab pos="2895600" algn="l"/>
              </a:tabLst>
              <a:defRPr>
                <a:solidFill>
                  <a:schemeClr val="bg1"/>
                </a:solidFill>
                <a:latin typeface="Arial" charset="0"/>
                <a:ea typeface="Microsoft YaHei" pitchFamily="34" charset="-122"/>
              </a:defRPr>
            </a:lvl1pPr>
            <a:lvl2pPr>
              <a:tabLst>
                <a:tab pos="723900" algn="l"/>
                <a:tab pos="1447800" algn="l"/>
                <a:tab pos="2171700" algn="l"/>
                <a:tab pos="2895600" algn="l"/>
              </a:tabLst>
              <a:defRPr>
                <a:solidFill>
                  <a:schemeClr val="bg1"/>
                </a:solidFill>
                <a:latin typeface="Arial" charset="0"/>
                <a:ea typeface="Microsoft YaHei" pitchFamily="34" charset="-122"/>
              </a:defRPr>
            </a:lvl2pPr>
            <a:lvl3pPr>
              <a:tabLst>
                <a:tab pos="723900" algn="l"/>
                <a:tab pos="1447800" algn="l"/>
                <a:tab pos="2171700" algn="l"/>
                <a:tab pos="2895600" algn="l"/>
              </a:tabLst>
              <a:defRPr>
                <a:solidFill>
                  <a:schemeClr val="bg1"/>
                </a:solidFill>
                <a:latin typeface="Arial" charset="0"/>
                <a:ea typeface="Microsoft YaHei" pitchFamily="34" charset="-122"/>
              </a:defRPr>
            </a:lvl3pPr>
            <a:lvl4pPr>
              <a:tabLst>
                <a:tab pos="723900" algn="l"/>
                <a:tab pos="1447800" algn="l"/>
                <a:tab pos="2171700" algn="l"/>
                <a:tab pos="2895600" algn="l"/>
              </a:tabLst>
              <a:defRPr>
                <a:solidFill>
                  <a:schemeClr val="bg1"/>
                </a:solidFill>
                <a:latin typeface="Arial" charset="0"/>
                <a:ea typeface="Microsoft YaHei" pitchFamily="34" charset="-122"/>
              </a:defRPr>
            </a:lvl4pPr>
            <a:lvl5pPr>
              <a:tabLst>
                <a:tab pos="723900" algn="l"/>
                <a:tab pos="1447800" algn="l"/>
                <a:tab pos="2171700" algn="l"/>
                <a:tab pos="2895600"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Arial" charset="0"/>
                <a:ea typeface="Microsoft YaHei" pitchFamily="34" charset="-122"/>
              </a:defRPr>
            </a:lvl9pPr>
          </a:lstStyle>
          <a:p>
            <a:fld id="{7B9ABE3A-1033-4212-8A6D-C518F078B1BD}" type="slidenum">
              <a:rPr lang="cs-CZ" altLang="cs-CZ" smtClean="0">
                <a:solidFill>
                  <a:srgbClr val="000000"/>
                </a:solidFill>
                <a:latin typeface="Times New Roman" pitchFamily="18" charset="0"/>
                <a:cs typeface="Segoe UI" pitchFamily="34" charset="0"/>
              </a:rPr>
              <a:pPr/>
              <a:t>9</a:t>
            </a:fld>
            <a:endParaRPr lang="cs-CZ" altLang="cs-CZ" smtClean="0">
              <a:solidFill>
                <a:srgbClr val="000000"/>
              </a:solidFill>
              <a:latin typeface="Times New Roman" pitchFamily="18" charset="0"/>
              <a:cs typeface="Segoe UI" pitchFamily="34" charset="0"/>
            </a:endParaRPr>
          </a:p>
        </p:txBody>
      </p:sp>
      <p:sp>
        <p:nvSpPr>
          <p:cNvPr id="80899" name="Text Box 1"/>
          <p:cNvSpPr txBox="1">
            <a:spLocks noChangeArrowheads="1"/>
          </p:cNvSpPr>
          <p:nvPr/>
        </p:nvSpPr>
        <p:spPr bwMode="auto">
          <a:xfrm>
            <a:off x="3884080" y="8684879"/>
            <a:ext cx="2966244" cy="4505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84B1677A-9887-4138-89F1-360D641186E3}" type="slidenum">
              <a:rPr lang="cs-CZ" altLang="cs-CZ" sz="1200">
                <a:solidFill>
                  <a:srgbClr val="000000"/>
                </a:solidFill>
                <a:cs typeface="Segoe UI" pitchFamily="34" charset="0"/>
              </a:rPr>
              <a:pPr algn="r" eaLnBrk="1" hangingPunct="1">
                <a:buClrTx/>
                <a:buFontTx/>
                <a:buNone/>
              </a:pPr>
              <a:t>9</a:t>
            </a:fld>
            <a:endParaRPr lang="cs-CZ" altLang="cs-CZ" sz="1200">
              <a:solidFill>
                <a:srgbClr val="000000"/>
              </a:solidFill>
              <a:cs typeface="Segoe UI" pitchFamily="34" charset="0"/>
            </a:endParaRPr>
          </a:p>
        </p:txBody>
      </p:sp>
      <p:sp>
        <p:nvSpPr>
          <p:cNvPr id="80900" name="Text Box 2"/>
          <p:cNvSpPr txBox="1">
            <a:spLocks noChangeArrowheads="1"/>
          </p:cNvSpPr>
          <p:nvPr/>
        </p:nvSpPr>
        <p:spPr bwMode="auto">
          <a:xfrm>
            <a:off x="3884080" y="8684880"/>
            <a:ext cx="2969534" cy="45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CF6F2BC0-72B9-47E3-B512-EE5E1BD0D509}" type="slidenum">
              <a:rPr lang="cs-CZ" altLang="cs-CZ" sz="1200">
                <a:solidFill>
                  <a:srgbClr val="000000"/>
                </a:solidFill>
                <a:cs typeface="Segoe UI" pitchFamily="34" charset="0"/>
              </a:rPr>
              <a:pPr algn="r" eaLnBrk="1" hangingPunct="1">
                <a:buClrTx/>
                <a:buFontTx/>
                <a:buNone/>
              </a:pPr>
              <a:t>9</a:t>
            </a:fld>
            <a:endParaRPr lang="cs-CZ" altLang="cs-CZ" sz="1200">
              <a:solidFill>
                <a:srgbClr val="000000"/>
              </a:solidFill>
              <a:cs typeface="Segoe UI" pitchFamily="34" charset="0"/>
            </a:endParaRPr>
          </a:p>
        </p:txBody>
      </p:sp>
      <p:sp>
        <p:nvSpPr>
          <p:cNvPr id="80901" name="Text Box 3"/>
          <p:cNvSpPr txBox="1">
            <a:spLocks noChangeArrowheads="1"/>
          </p:cNvSpPr>
          <p:nvPr/>
        </p:nvSpPr>
        <p:spPr bwMode="auto">
          <a:xfrm>
            <a:off x="3884080" y="8684880"/>
            <a:ext cx="2972824" cy="4569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lgn="r" eaLnBrk="1" hangingPunct="1">
              <a:buClrTx/>
              <a:buFontTx/>
              <a:buNone/>
            </a:pPr>
            <a:fld id="{BDDB168F-1738-493D-B910-B9B16AEA1CC1}" type="slidenum">
              <a:rPr lang="cs-CZ" altLang="cs-CZ" sz="1200">
                <a:solidFill>
                  <a:srgbClr val="000000"/>
                </a:solidFill>
              </a:rPr>
              <a:pPr algn="r" eaLnBrk="1" hangingPunct="1">
                <a:buClrTx/>
                <a:buFontTx/>
                <a:buNone/>
              </a:pPr>
              <a:t>9</a:t>
            </a:fld>
            <a:endParaRPr lang="cs-CZ" altLang="cs-CZ" sz="1200">
              <a:solidFill>
                <a:srgbClr val="000000"/>
              </a:solidFill>
            </a:endParaRPr>
          </a:p>
        </p:txBody>
      </p:sp>
      <p:sp>
        <p:nvSpPr>
          <p:cNvPr id="80902" name="Rectangle 4"/>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903" name="Text Box 5"/>
          <p:cNvSpPr txBox="1">
            <a:spLocks noChangeArrowheads="1"/>
          </p:cNvSpPr>
          <p:nvPr/>
        </p:nvSpPr>
        <p:spPr bwMode="auto">
          <a:xfrm>
            <a:off x="685362" y="4343508"/>
            <a:ext cx="5487277" cy="41150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739E001-5FF0-432A-A014-66F538380297}" type="slidenum">
              <a:rPr lang="cs-CZ" smtClean="0"/>
              <a:t>35</a:t>
            </a:fld>
            <a:endParaRPr lang="cs-CZ"/>
          </a:p>
        </p:txBody>
      </p:sp>
    </p:spTree>
    <p:extLst>
      <p:ext uri="{BB962C8B-B14F-4D97-AF65-F5344CB8AC3E}">
        <p14:creationId xmlns:p14="http://schemas.microsoft.com/office/powerpoint/2010/main" val="3903005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EFC2615-8742-44A0-AF5D-4CFC6B34D8D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401652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EFC2615-8742-44A0-AF5D-4CFC6B34D8D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283297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EFC2615-8742-44A0-AF5D-4CFC6B34D8D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2665018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BEB0375-6A0D-4F58-B8F4-CA7C46FF398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E5729F-EDD5-4CEC-92FE-E1B29DD88A1B}" type="slidenum">
              <a:rPr lang="cs-CZ" smtClean="0"/>
              <a:t>‹#›</a:t>
            </a:fld>
            <a:endParaRPr lang="cs-CZ"/>
          </a:p>
        </p:txBody>
      </p:sp>
    </p:spTree>
    <p:extLst>
      <p:ext uri="{BB962C8B-B14F-4D97-AF65-F5344CB8AC3E}">
        <p14:creationId xmlns:p14="http://schemas.microsoft.com/office/powerpoint/2010/main" val="3209800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p:txBody>
          <a:bodyPr/>
          <a:lstStyle/>
          <a:p>
            <a:fld id="{EBEB0375-6A0D-4F58-B8F4-CA7C46FF398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CE5729F-EDD5-4CEC-92FE-E1B29DD88A1B}" type="slidenum">
              <a:rPr lang="cs-CZ" smtClean="0"/>
              <a:t>‹#›</a:t>
            </a:fld>
            <a:endParaRPr lang="cs-CZ"/>
          </a:p>
        </p:txBody>
      </p:sp>
      <p:pic>
        <p:nvPicPr>
          <p:cNvPr id="1027"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7804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BEB0375-6A0D-4F58-B8F4-CA7C46FF398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CE5729F-EDD5-4CEC-92FE-E1B29DD88A1B}" type="slidenum">
              <a:rPr lang="cs-CZ" smtClean="0"/>
              <a:t>‹#›</a:t>
            </a:fld>
            <a:endParaRPr lang="cs-CZ"/>
          </a:p>
        </p:txBody>
      </p:sp>
      <p:pic>
        <p:nvPicPr>
          <p:cNvPr id="7"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968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BEB0375-6A0D-4F58-B8F4-CA7C46FF3984}"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E5729F-EDD5-4CEC-92FE-E1B29DD88A1B}" type="slidenum">
              <a:rPr lang="cs-CZ" smtClean="0"/>
              <a:t>‹#›</a:t>
            </a:fld>
            <a:endParaRPr lang="cs-CZ"/>
          </a:p>
        </p:txBody>
      </p:sp>
      <p:pic>
        <p:nvPicPr>
          <p:cNvPr id="8"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0894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BEB0375-6A0D-4F58-B8F4-CA7C46FF3984}" type="datetimeFigureOut">
              <a:rPr lang="cs-CZ" smtClean="0"/>
              <a:t>5.12.2016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CE5729F-EDD5-4CEC-92FE-E1B29DD88A1B}" type="slidenum">
              <a:rPr lang="cs-CZ" smtClean="0"/>
              <a:t>‹#›</a:t>
            </a:fld>
            <a:endParaRPr lang="cs-CZ"/>
          </a:p>
        </p:txBody>
      </p:sp>
      <p:pic>
        <p:nvPicPr>
          <p:cNvPr id="10"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583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BEB0375-6A0D-4F58-B8F4-CA7C46FF3984}" type="datetimeFigureOut">
              <a:rPr lang="cs-CZ" smtClean="0"/>
              <a:t>5.12.2016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CE5729F-EDD5-4CEC-92FE-E1B29DD88A1B}" type="slidenum">
              <a:rPr lang="cs-CZ" smtClean="0"/>
              <a:t>‹#›</a:t>
            </a:fld>
            <a:endParaRPr lang="cs-CZ"/>
          </a:p>
        </p:txBody>
      </p:sp>
      <p:pic>
        <p:nvPicPr>
          <p:cNvPr id="6"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76667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BEB0375-6A0D-4F58-B8F4-CA7C46FF3984}" type="datetimeFigureOut">
              <a:rPr lang="cs-CZ" smtClean="0"/>
              <a:t>5.12.2016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CE5729F-EDD5-4CEC-92FE-E1B29DD88A1B}" type="slidenum">
              <a:rPr lang="cs-CZ" smtClean="0"/>
              <a:t>‹#›</a:t>
            </a:fld>
            <a:endParaRPr lang="cs-CZ"/>
          </a:p>
        </p:txBody>
      </p:sp>
      <p:pic>
        <p:nvPicPr>
          <p:cNvPr id="5"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668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BEB0375-6A0D-4F58-B8F4-CA7C46FF3984}"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E5729F-EDD5-4CEC-92FE-E1B29DD88A1B}" type="slidenum">
              <a:rPr lang="cs-CZ" smtClean="0"/>
              <a:t>‹#›</a:t>
            </a:fld>
            <a:endParaRPr lang="cs-CZ"/>
          </a:p>
        </p:txBody>
      </p:sp>
      <p:pic>
        <p:nvPicPr>
          <p:cNvPr id="8"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269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EFC2615-8742-44A0-AF5D-4CFC6B34D8D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204544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BEB0375-6A0D-4F58-B8F4-CA7C46FF3984}"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CE5729F-EDD5-4CEC-92FE-E1B29DD88A1B}" type="slidenum">
              <a:rPr lang="cs-CZ" smtClean="0"/>
              <a:t>‹#›</a:t>
            </a:fld>
            <a:endParaRPr lang="cs-CZ"/>
          </a:p>
        </p:txBody>
      </p:sp>
      <p:pic>
        <p:nvPicPr>
          <p:cNvPr id="8"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0817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BEB0375-6A0D-4F58-B8F4-CA7C46FF398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E5729F-EDD5-4CEC-92FE-E1B29DD88A1B}" type="slidenum">
              <a:rPr lang="cs-CZ" smtClean="0"/>
              <a:t>‹#›</a:t>
            </a:fld>
            <a:endParaRPr lang="cs-CZ"/>
          </a:p>
        </p:txBody>
      </p:sp>
      <p:pic>
        <p:nvPicPr>
          <p:cNvPr id="7"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110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bg>
      <p:bgPr>
        <a:blipFill dpi="0" rotWithShape="1">
          <a:blip r:embed="rId2">
            <a:alphaModFix amt="4000"/>
            <a:lum/>
          </a:blip>
          <a:srcRect/>
          <a:stretch>
            <a:fillRect t="-5000" b="-5000"/>
          </a:stretch>
        </a:blipFill>
        <a:effectLst/>
      </p:bgPr>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BEB0375-6A0D-4F58-B8F4-CA7C46FF398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E5729F-EDD5-4CEC-92FE-E1B29DD88A1B}" type="slidenum">
              <a:rPr lang="cs-CZ" smtClean="0"/>
              <a:t>‹#›</a:t>
            </a:fld>
            <a:endParaRPr lang="cs-CZ"/>
          </a:p>
        </p:txBody>
      </p:sp>
      <p:pic>
        <p:nvPicPr>
          <p:cNvPr id="7" name="Picture 3" descr="Z:\PROJEKTY\Systémové zajištění sociálního začleňování\OPZ publicita\OPZ_barevne.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59832" y="6218380"/>
            <a:ext cx="3024336" cy="627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390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5B7104A-C9E6-40C9-BF84-BD526C692FCE}"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17171675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B7104A-C9E6-40C9-BF84-BD526C692FCE}"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25634367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5B7104A-C9E6-40C9-BF84-BD526C692FCE}"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19122059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5B7104A-C9E6-40C9-BF84-BD526C692FCE}"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9769378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5B7104A-C9E6-40C9-BF84-BD526C692FCE}" type="datetimeFigureOut">
              <a:rPr lang="cs-CZ" smtClean="0"/>
              <a:t>5.12.2016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3801222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5B7104A-C9E6-40C9-BF84-BD526C692FCE}" type="datetimeFigureOut">
              <a:rPr lang="cs-CZ" smtClean="0"/>
              <a:t>5.12.2016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37839198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5B7104A-C9E6-40C9-BF84-BD526C692FCE}" type="datetimeFigureOut">
              <a:rPr lang="cs-CZ" smtClean="0"/>
              <a:t>5.12.2016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3038789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EFC2615-8742-44A0-AF5D-4CFC6B34D8D4}"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29137360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B7104A-C9E6-40C9-BF84-BD526C692FCE}"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3492715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B7104A-C9E6-40C9-BF84-BD526C692FCE}"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20658129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B7104A-C9E6-40C9-BF84-BD526C692FCE}"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42421287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B7104A-C9E6-40C9-BF84-BD526C692FCE}" type="datetimeFigureOut">
              <a:rPr lang="cs-CZ" smtClean="0"/>
              <a:t>5.12.2016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9104823-1FB8-4C6B-9562-78D221BD88A7}" type="slidenum">
              <a:rPr lang="cs-CZ" smtClean="0"/>
              <a:t>‹#›</a:t>
            </a:fld>
            <a:endParaRPr lang="cs-CZ"/>
          </a:p>
        </p:txBody>
      </p:sp>
    </p:spTree>
    <p:extLst>
      <p:ext uri="{BB962C8B-B14F-4D97-AF65-F5344CB8AC3E}">
        <p14:creationId xmlns:p14="http://schemas.microsoft.com/office/powerpoint/2010/main" val="185556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EFC2615-8742-44A0-AF5D-4CFC6B34D8D4}"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269794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EFC2615-8742-44A0-AF5D-4CFC6B34D8D4}" type="datetimeFigureOut">
              <a:rPr lang="cs-CZ" smtClean="0"/>
              <a:t>5.12.2016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104900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EFC2615-8742-44A0-AF5D-4CFC6B34D8D4}" type="datetimeFigureOut">
              <a:rPr lang="cs-CZ" smtClean="0"/>
              <a:t>5.12.2016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385462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EFC2615-8742-44A0-AF5D-4CFC6B34D8D4}" type="datetimeFigureOut">
              <a:rPr lang="cs-CZ" smtClean="0"/>
              <a:t>5.12.2016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402448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EFC2615-8742-44A0-AF5D-4CFC6B34D8D4}"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2746565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EFC2615-8742-44A0-AF5D-4CFC6B34D8D4}" type="datetimeFigureOut">
              <a:rPr lang="cs-CZ" smtClean="0"/>
              <a:t>5.12.2016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6D43CBA-C377-483B-B857-75514A2761D6}" type="slidenum">
              <a:rPr lang="cs-CZ" smtClean="0"/>
              <a:t>‹#›</a:t>
            </a:fld>
            <a:endParaRPr lang="cs-CZ"/>
          </a:p>
        </p:txBody>
      </p:sp>
    </p:spTree>
    <p:extLst>
      <p:ext uri="{BB962C8B-B14F-4D97-AF65-F5344CB8AC3E}">
        <p14:creationId xmlns:p14="http://schemas.microsoft.com/office/powerpoint/2010/main" val="3252522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5.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C2615-8742-44A0-AF5D-4CFC6B34D8D4}" type="datetimeFigureOut">
              <a:rPr lang="cs-CZ" smtClean="0"/>
              <a:t>5.12.2016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43CBA-C377-483B-B857-75514A2761D6}" type="slidenum">
              <a:rPr lang="cs-CZ" smtClean="0"/>
              <a:t>‹#›</a:t>
            </a:fld>
            <a:endParaRPr lang="cs-CZ"/>
          </a:p>
        </p:txBody>
      </p:sp>
    </p:spTree>
    <p:extLst>
      <p:ext uri="{BB962C8B-B14F-4D97-AF65-F5344CB8AC3E}">
        <p14:creationId xmlns:p14="http://schemas.microsoft.com/office/powerpoint/2010/main" val="550404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EB0375-6A0D-4F58-B8F4-CA7C46FF3984}" type="datetimeFigureOut">
              <a:rPr lang="cs-CZ" smtClean="0"/>
              <a:t>5.12.2016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5729F-EDD5-4CEC-92FE-E1B29DD88A1B}" type="slidenum">
              <a:rPr lang="cs-CZ" smtClean="0"/>
              <a:t>‹#›</a:t>
            </a:fld>
            <a:endParaRPr lang="cs-CZ"/>
          </a:p>
        </p:txBody>
      </p:sp>
    </p:spTree>
    <p:extLst>
      <p:ext uri="{BB962C8B-B14F-4D97-AF65-F5344CB8AC3E}">
        <p14:creationId xmlns:p14="http://schemas.microsoft.com/office/powerpoint/2010/main" val="305298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7104A-C9E6-40C9-BF84-BD526C692FCE}" type="datetimeFigureOut">
              <a:rPr lang="cs-CZ" smtClean="0"/>
              <a:t>5.12.2016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04823-1FB8-4C6B-9562-78D221BD88A7}" type="slidenum">
              <a:rPr lang="cs-CZ" smtClean="0"/>
              <a:t>‹#›</a:t>
            </a:fld>
            <a:endParaRPr lang="cs-CZ"/>
          </a:p>
        </p:txBody>
      </p:sp>
    </p:spTree>
    <p:extLst>
      <p:ext uri="{BB962C8B-B14F-4D97-AF65-F5344CB8AC3E}">
        <p14:creationId xmlns:p14="http://schemas.microsoft.com/office/powerpoint/2010/main" val="13563086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pech.pavel@vlada.cz"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4365104"/>
            <a:ext cx="7772400" cy="1470025"/>
          </a:xfrm>
        </p:spPr>
        <p:txBody>
          <a:bodyPr>
            <a:normAutofit fontScale="90000"/>
          </a:bodyPr>
          <a:lstStyle/>
          <a:p>
            <a:r>
              <a:rPr lang="cs-CZ" sz="4000" b="1" dirty="0" smtClean="0"/>
              <a:t>Agentura </a:t>
            </a:r>
            <a:r>
              <a:rPr lang="cs-CZ" sz="4000" b="1" dirty="0" smtClean="0"/>
              <a:t>pro sociální začleňování v Libereckém kraji </a:t>
            </a:r>
            <a:r>
              <a:rPr lang="cs-CZ" sz="4000" b="1" dirty="0" smtClean="0"/>
              <a:t> </a:t>
            </a:r>
            <a:br>
              <a:rPr lang="cs-CZ" sz="4000" b="1" dirty="0" smtClean="0"/>
            </a:br>
            <a:r>
              <a:rPr lang="cs-CZ" sz="4000" b="1" dirty="0" smtClean="0"/>
              <a:t>Regionální centrum Střed</a:t>
            </a:r>
            <a:r>
              <a:rPr lang="cs-CZ" sz="4000" b="1" dirty="0" smtClean="0"/>
              <a:t/>
            </a:r>
            <a:br>
              <a:rPr lang="cs-CZ" sz="4000" b="1" dirty="0" smtClean="0"/>
            </a:br>
            <a:r>
              <a:rPr lang="cs-CZ" sz="2400" b="1" dirty="0" smtClean="0"/>
              <a:t/>
            </a:r>
            <a:br>
              <a:rPr lang="cs-CZ" sz="2400" b="1" dirty="0" smtClean="0"/>
            </a:br>
            <a:endParaRPr lang="cs-CZ" sz="2400" b="1" dirty="0"/>
          </a:p>
        </p:txBody>
      </p:sp>
    </p:spTree>
    <p:extLst>
      <p:ext uri="{BB962C8B-B14F-4D97-AF65-F5344CB8AC3E}">
        <p14:creationId xmlns:p14="http://schemas.microsoft.com/office/powerpoint/2010/main" val="3902834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C00000"/>
                </a:solidFill>
              </a:rPr>
              <a:t>Ralsko</a:t>
            </a:r>
            <a:endParaRPr lang="cs-CZ" b="1" dirty="0">
              <a:solidFill>
                <a:srgbClr val="C00000"/>
              </a:solidFill>
            </a:endParaRPr>
          </a:p>
        </p:txBody>
      </p:sp>
      <p:sp>
        <p:nvSpPr>
          <p:cNvPr id="3" name="Zástupný symbol pro obsah 2"/>
          <p:cNvSpPr>
            <a:spLocks noGrp="1"/>
          </p:cNvSpPr>
          <p:nvPr>
            <p:ph idx="1"/>
          </p:nvPr>
        </p:nvSpPr>
        <p:spPr/>
        <p:txBody>
          <a:bodyPr/>
          <a:lstStyle/>
          <a:p>
            <a:pPr marL="0" indent="0">
              <a:buNone/>
            </a:pPr>
            <a:r>
              <a:rPr lang="cs-CZ" sz="3600" b="1" dirty="0" smtClean="0">
                <a:solidFill>
                  <a:srgbClr val="C00000"/>
                </a:solidFill>
              </a:rPr>
              <a:t>Základní milníky spolupráce</a:t>
            </a:r>
          </a:p>
          <a:p>
            <a:r>
              <a:rPr lang="cs-CZ" sz="2800" dirty="0" smtClean="0"/>
              <a:t>Zahájení spolupráce (memorandum): 2013</a:t>
            </a:r>
          </a:p>
          <a:p>
            <a:r>
              <a:rPr lang="cs-CZ" sz="2800" dirty="0" smtClean="0"/>
              <a:t>Lokální konzultant: 0,5 úvazku</a:t>
            </a:r>
            <a:endParaRPr lang="cs-CZ" sz="2800" dirty="0" smtClean="0"/>
          </a:p>
          <a:p>
            <a:r>
              <a:rPr lang="cs-CZ" sz="2800" dirty="0" smtClean="0"/>
              <a:t>Lokální partnerství: od 2013; 15 členů</a:t>
            </a:r>
            <a:endParaRPr lang="cs-CZ" sz="2800" dirty="0" smtClean="0"/>
          </a:p>
          <a:p>
            <a:r>
              <a:rPr lang="cs-CZ" sz="2800" dirty="0" smtClean="0"/>
              <a:t>Intenzivní podpora do: 1. pol. 2016</a:t>
            </a:r>
          </a:p>
          <a:p>
            <a:r>
              <a:rPr lang="cs-CZ" sz="2800" dirty="0" smtClean="0"/>
              <a:t>Vzdálená podpora: do konce 2016</a:t>
            </a:r>
          </a:p>
          <a:p>
            <a:r>
              <a:rPr lang="cs-CZ" sz="2800" dirty="0" smtClean="0"/>
              <a:t>Vstupní analýza: 2013</a:t>
            </a:r>
            <a:endParaRPr lang="cs-CZ" sz="2800" dirty="0" smtClean="0"/>
          </a:p>
          <a:p>
            <a:r>
              <a:rPr lang="cs-CZ" sz="2800" dirty="0" smtClean="0"/>
              <a:t>Schválení SPSZ: říjen 2015</a:t>
            </a:r>
            <a:endParaRPr lang="cs-CZ" sz="2800" dirty="0"/>
          </a:p>
        </p:txBody>
      </p:sp>
    </p:spTree>
    <p:extLst>
      <p:ext uri="{BB962C8B-B14F-4D97-AF65-F5344CB8AC3E}">
        <p14:creationId xmlns:p14="http://schemas.microsoft.com/office/powerpoint/2010/main" val="3599529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4525963"/>
          </a:xfrm>
        </p:spPr>
        <p:txBody>
          <a:bodyPr>
            <a:normAutofit lnSpcReduction="10000"/>
          </a:bodyPr>
          <a:lstStyle/>
          <a:p>
            <a:pPr marL="0" indent="0">
              <a:buNone/>
            </a:pPr>
            <a:r>
              <a:rPr lang="cs-CZ" b="1" dirty="0" smtClean="0">
                <a:solidFill>
                  <a:srgbClr val="C00000"/>
                </a:solidFill>
              </a:rPr>
              <a:t>Problémy dle vstupní analýzy</a:t>
            </a:r>
          </a:p>
          <a:p>
            <a:endParaRPr lang="cs-CZ" sz="2000" dirty="0" smtClean="0"/>
          </a:p>
          <a:p>
            <a:r>
              <a:rPr lang="cs-CZ" sz="2400" dirty="0" smtClean="0"/>
              <a:t>900 </a:t>
            </a:r>
            <a:r>
              <a:rPr lang="cs-CZ" sz="2400" dirty="0"/>
              <a:t>až </a:t>
            </a:r>
            <a:r>
              <a:rPr lang="cs-CZ" sz="2400" dirty="0" smtClean="0"/>
              <a:t>1300 sociálně vyloučených, především v  SVL</a:t>
            </a:r>
          </a:p>
          <a:p>
            <a:r>
              <a:rPr lang="cs-CZ" sz="2400" dirty="0" smtClean="0"/>
              <a:t>SVL – sídliště v </a:t>
            </a:r>
            <a:r>
              <a:rPr lang="cs-CZ" sz="2400" dirty="0" err="1" smtClean="0"/>
              <a:t>Ploužnici</a:t>
            </a:r>
            <a:r>
              <a:rPr lang="cs-CZ" sz="2400" dirty="0" smtClean="0"/>
              <a:t>; </a:t>
            </a:r>
            <a:r>
              <a:rPr lang="cs-CZ" sz="2400" dirty="0" err="1" smtClean="0"/>
              <a:t>Náhlov</a:t>
            </a:r>
            <a:endParaRPr lang="cs-CZ" sz="2400" dirty="0" smtClean="0"/>
          </a:p>
          <a:p>
            <a:r>
              <a:rPr lang="cs-CZ" sz="2400" dirty="0" smtClean="0"/>
              <a:t>Vysoká míra nezaměstnanosti v SVL (cca 37%)</a:t>
            </a:r>
          </a:p>
          <a:p>
            <a:r>
              <a:rPr lang="cs-CZ" sz="2400" dirty="0" smtClean="0"/>
              <a:t>Nedostatek pracovních příležitostí</a:t>
            </a:r>
          </a:p>
          <a:p>
            <a:r>
              <a:rPr lang="cs-CZ" sz="2400" dirty="0" smtClean="0"/>
              <a:t>Nedostatečná občanská vybavenost</a:t>
            </a:r>
          </a:p>
          <a:p>
            <a:r>
              <a:rPr lang="cs-CZ" sz="2400" dirty="0" smtClean="0"/>
              <a:t>Obtížná dostupnost MŠ a ZŠ pro děti ze SVL</a:t>
            </a:r>
          </a:p>
          <a:p>
            <a:r>
              <a:rPr lang="cs-CZ" sz="2400" dirty="0" smtClean="0"/>
              <a:t>Komplikovaná dopravní obslužnost</a:t>
            </a:r>
          </a:p>
          <a:p>
            <a:r>
              <a:rPr lang="cs-CZ" sz="2400" dirty="0" smtClean="0"/>
              <a:t>Dluhová problematika včetně dluhů za nájemné</a:t>
            </a:r>
          </a:p>
          <a:p>
            <a:r>
              <a:rPr lang="cs-CZ" sz="2400" dirty="0" smtClean="0"/>
              <a:t>Uživatelé OPL; závislosti</a:t>
            </a:r>
            <a:endParaRPr lang="cs-CZ" sz="2400" dirty="0"/>
          </a:p>
          <a:p>
            <a:endParaRPr lang="cs-CZ" sz="2000" dirty="0"/>
          </a:p>
        </p:txBody>
      </p:sp>
      <p:sp>
        <p:nvSpPr>
          <p:cNvPr id="4" name="Nadpis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smtClean="0">
                <a:solidFill>
                  <a:srgbClr val="C00000"/>
                </a:solidFill>
              </a:rPr>
              <a:t>Ralsko</a:t>
            </a:r>
            <a:endParaRPr lang="cs-CZ" b="1" dirty="0">
              <a:solidFill>
                <a:srgbClr val="C00000"/>
              </a:solidFill>
            </a:endParaRPr>
          </a:p>
        </p:txBody>
      </p:sp>
    </p:spTree>
    <p:extLst>
      <p:ext uri="{BB962C8B-B14F-4D97-AF65-F5344CB8AC3E}">
        <p14:creationId xmlns:p14="http://schemas.microsoft.com/office/powerpoint/2010/main" val="4160433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805264"/>
          </a:xfrm>
        </p:spPr>
        <p:txBody>
          <a:bodyPr>
            <a:normAutofit/>
          </a:bodyPr>
          <a:lstStyle/>
          <a:p>
            <a:pPr marL="0" indent="0">
              <a:buNone/>
            </a:pPr>
            <a:r>
              <a:rPr lang="cs-CZ" sz="2800" b="1" dirty="0" smtClean="0">
                <a:solidFill>
                  <a:srgbClr val="C00000"/>
                </a:solidFill>
              </a:rPr>
              <a:t>Plánovaná a realizovaná opatření dle SPSZ</a:t>
            </a:r>
          </a:p>
          <a:p>
            <a:pPr marL="0" indent="0">
              <a:buNone/>
            </a:pPr>
            <a:r>
              <a:rPr lang="cs-CZ" sz="2000" b="1" dirty="0" smtClean="0">
                <a:solidFill>
                  <a:srgbClr val="C00000"/>
                </a:solidFill>
              </a:rPr>
              <a:t>Oblast </a:t>
            </a:r>
            <a:r>
              <a:rPr lang="cs-CZ" sz="2000" b="1" dirty="0">
                <a:solidFill>
                  <a:srgbClr val="C00000"/>
                </a:solidFill>
              </a:rPr>
              <a:t>Vzdělávání, volného </a:t>
            </a:r>
            <a:r>
              <a:rPr lang="cs-CZ" sz="2000" b="1" dirty="0" smtClean="0">
                <a:solidFill>
                  <a:srgbClr val="C00000"/>
                </a:solidFill>
              </a:rPr>
              <a:t>času </a:t>
            </a:r>
            <a:r>
              <a:rPr lang="cs-CZ" sz="2000" b="1" dirty="0">
                <a:solidFill>
                  <a:srgbClr val="C00000"/>
                </a:solidFill>
              </a:rPr>
              <a:t>a </a:t>
            </a:r>
            <a:r>
              <a:rPr lang="cs-CZ" sz="2000" b="1" dirty="0" smtClean="0">
                <a:solidFill>
                  <a:srgbClr val="C00000"/>
                </a:solidFill>
              </a:rPr>
              <a:t>rodiny:</a:t>
            </a:r>
            <a:endParaRPr lang="cs-CZ" sz="2000" b="1" dirty="0">
              <a:solidFill>
                <a:srgbClr val="C00000"/>
              </a:solidFill>
            </a:endParaRPr>
          </a:p>
          <a:p>
            <a:pPr lvl="0"/>
            <a:r>
              <a:rPr lang="cs-CZ" sz="2000" dirty="0"/>
              <a:t>Nastavena spolupráce předškolního klubu na </a:t>
            </a:r>
            <a:r>
              <a:rPr lang="cs-CZ" sz="2000" dirty="0" err="1"/>
              <a:t>Ploužnici</a:t>
            </a:r>
            <a:r>
              <a:rPr lang="cs-CZ" sz="2000" dirty="0"/>
              <a:t> s místními MŠ a ZŠ </a:t>
            </a:r>
            <a:r>
              <a:rPr lang="cs-CZ" sz="2000" dirty="0" err="1"/>
              <a:t>T.Ježka</a:t>
            </a:r>
            <a:r>
              <a:rPr lang="cs-CZ" sz="2000" dirty="0"/>
              <a:t> v </a:t>
            </a:r>
            <a:r>
              <a:rPr lang="cs-CZ" sz="2000" dirty="0" err="1"/>
              <a:t>Kuřívodech</a:t>
            </a:r>
            <a:r>
              <a:rPr lang="cs-CZ" sz="2000" dirty="0"/>
              <a:t> a se ZŠ a MŠ Mírová v Mimoni</a:t>
            </a:r>
          </a:p>
          <a:p>
            <a:pPr lvl="0"/>
            <a:r>
              <a:rPr lang="cs-CZ" sz="2000" dirty="0"/>
              <a:t>město Ralsko se od školního roku 2013/2014 finančně podílí na provozu MŠ Osečná (3.500 Kč na jednoho žáka)</a:t>
            </a:r>
          </a:p>
          <a:p>
            <a:pPr lvl="0"/>
            <a:r>
              <a:rPr lang="cs-CZ" sz="2000" dirty="0" smtClean="0"/>
              <a:t>je </a:t>
            </a:r>
            <a:r>
              <a:rPr lang="cs-CZ" sz="2000" dirty="0"/>
              <a:t>zpracován stavební projekt MŠ, ZŠ, jídelny a kuchyně (z důvodu možností financování se realizace odkládá na následující období)</a:t>
            </a:r>
          </a:p>
          <a:p>
            <a:pPr lvl="0"/>
            <a:r>
              <a:rPr lang="cs-CZ" sz="2000" dirty="0"/>
              <a:t>od 2013 je 30 rodičů ročně zapojeno do zážitkových aktivit s dětmi (</a:t>
            </a:r>
            <a:r>
              <a:rPr lang="cs-CZ" sz="2000" i="1" dirty="0"/>
              <a:t>Víkendové a prázdninové akce z dotací MVČR)</a:t>
            </a:r>
            <a:endParaRPr lang="cs-CZ" sz="2000" dirty="0"/>
          </a:p>
          <a:p>
            <a:pPr lvl="0"/>
            <a:r>
              <a:rPr lang="cs-CZ" sz="2000" dirty="0"/>
              <a:t>od září 2013 využívá alespoň 15 dětí z </a:t>
            </a:r>
            <a:r>
              <a:rPr lang="cs-CZ" sz="2000" dirty="0" err="1"/>
              <a:t>Náhlova</a:t>
            </a:r>
            <a:r>
              <a:rPr lang="cs-CZ" sz="2000" dirty="0"/>
              <a:t> ročně nabídku kroužků při ZŠ Osečná</a:t>
            </a:r>
          </a:p>
          <a:p>
            <a:pPr lvl="0"/>
            <a:r>
              <a:rPr lang="cs-CZ" sz="2000" dirty="0"/>
              <a:t>30 dětí z Ploužnice navštěvuje od září 2013 ročně zájmové kroužky a účastní se volnočasových aktivit na </a:t>
            </a:r>
            <a:r>
              <a:rPr lang="cs-CZ" sz="2000" dirty="0" err="1"/>
              <a:t>Ploužnici</a:t>
            </a:r>
            <a:r>
              <a:rPr lang="cs-CZ" sz="2000" dirty="0"/>
              <a:t> (zájmové kroužky, víkendové a prázdninové aktivity)</a:t>
            </a:r>
          </a:p>
          <a:p>
            <a:pPr lvl="0"/>
            <a:r>
              <a:rPr lang="cs-CZ" sz="2000" dirty="0"/>
              <a:t>NZDM v </a:t>
            </a:r>
            <a:r>
              <a:rPr lang="cs-CZ" sz="2000" dirty="0" err="1"/>
              <a:t>Náhlově</a:t>
            </a:r>
            <a:r>
              <a:rPr lang="cs-CZ" sz="2000" dirty="0"/>
              <a:t> využívá cca 40 dětí a mládežníků</a:t>
            </a:r>
          </a:p>
          <a:p>
            <a:pPr marL="0" indent="0">
              <a:buNone/>
            </a:pPr>
            <a:endParaRPr lang="cs-CZ" sz="20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Ralsko</a:t>
            </a:r>
            <a:endParaRPr lang="cs-CZ" b="1" dirty="0">
              <a:solidFill>
                <a:srgbClr val="C00000"/>
              </a:solidFill>
            </a:endParaRPr>
          </a:p>
        </p:txBody>
      </p:sp>
    </p:spTree>
    <p:extLst>
      <p:ext uri="{BB962C8B-B14F-4D97-AF65-F5344CB8AC3E}">
        <p14:creationId xmlns:p14="http://schemas.microsoft.com/office/powerpoint/2010/main" val="1634374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0003" y="1196752"/>
            <a:ext cx="8229600" cy="4525963"/>
          </a:xfrm>
        </p:spPr>
        <p:txBody>
          <a:bodyPr>
            <a:normAutofit/>
          </a:bodyPr>
          <a:lstStyle/>
          <a:p>
            <a:pPr marL="0" lvl="0" indent="0">
              <a:buNone/>
            </a:pPr>
            <a:r>
              <a:rPr lang="cs-CZ" dirty="0" smtClean="0"/>
              <a:t>…</a:t>
            </a:r>
          </a:p>
          <a:p>
            <a:pPr lvl="0"/>
            <a:r>
              <a:rPr lang="cs-CZ" sz="2000" dirty="0" smtClean="0"/>
              <a:t>NZDM </a:t>
            </a:r>
            <a:r>
              <a:rPr lang="cs-CZ" sz="2000" dirty="0"/>
              <a:t>(zatím jen terénní formou) je poskytováno cca 10 dětem v </a:t>
            </a:r>
            <a:r>
              <a:rPr lang="cs-CZ" sz="2000" dirty="0" err="1"/>
              <a:t>Ploužnici</a:t>
            </a:r>
            <a:endParaRPr lang="cs-CZ" sz="2000" dirty="0"/>
          </a:p>
          <a:p>
            <a:pPr lvl="0"/>
            <a:r>
              <a:rPr lang="cs-CZ" sz="2000" dirty="0"/>
              <a:t>během 8. a 9.ročníku žáků je do podání přihlášek na SŠ každý rodič 3x pozván na individuální pohovor s kariérovým (výchovným) poradcem s účastí AP – ZŠ Osečná, ZŠ Mírová</a:t>
            </a:r>
          </a:p>
          <a:p>
            <a:pPr lvl="0"/>
            <a:r>
              <a:rPr lang="cs-CZ" sz="2000" dirty="0"/>
              <a:t>rodiče jsou vedeni k podpoře studia dětí terénními sociálními pracovnicemi města</a:t>
            </a:r>
          </a:p>
          <a:p>
            <a:pPr lvl="0"/>
            <a:r>
              <a:rPr lang="cs-CZ" sz="2000" dirty="0"/>
              <a:t>realizován program výchovy k rodičovství na školách - ZŠ Osečná, ZŠ Mírová</a:t>
            </a:r>
          </a:p>
          <a:p>
            <a:endParaRPr lang="cs-CZ"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Ralsko</a:t>
            </a:r>
            <a:endParaRPr lang="cs-CZ" b="1" dirty="0">
              <a:solidFill>
                <a:srgbClr val="C00000"/>
              </a:solidFill>
            </a:endParaRPr>
          </a:p>
        </p:txBody>
      </p:sp>
    </p:spTree>
    <p:extLst>
      <p:ext uri="{BB962C8B-B14F-4D97-AF65-F5344CB8AC3E}">
        <p14:creationId xmlns:p14="http://schemas.microsoft.com/office/powerpoint/2010/main" val="1986497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001419"/>
          </a:xfrm>
        </p:spPr>
        <p:txBody>
          <a:bodyPr>
            <a:normAutofit fontScale="77500" lnSpcReduction="20000"/>
          </a:bodyPr>
          <a:lstStyle/>
          <a:p>
            <a:pPr marL="0" indent="0">
              <a:buNone/>
            </a:pPr>
            <a:r>
              <a:rPr lang="cs-CZ" sz="3400" b="1" dirty="0">
                <a:solidFill>
                  <a:srgbClr val="C00000"/>
                </a:solidFill>
              </a:rPr>
              <a:t>oblast </a:t>
            </a:r>
            <a:r>
              <a:rPr lang="cs-CZ" sz="3400" b="1" dirty="0" smtClean="0">
                <a:solidFill>
                  <a:srgbClr val="C00000"/>
                </a:solidFill>
              </a:rPr>
              <a:t>zaměstnávání:</a:t>
            </a:r>
          </a:p>
          <a:p>
            <a:pPr marL="0" indent="0">
              <a:buNone/>
            </a:pPr>
            <a:endParaRPr lang="cs-CZ" sz="3400" b="1" dirty="0">
              <a:solidFill>
                <a:srgbClr val="C00000"/>
              </a:solidFill>
            </a:endParaRPr>
          </a:p>
          <a:p>
            <a:pPr lvl="0"/>
            <a:r>
              <a:rPr lang="cs-CZ" sz="2900" dirty="0"/>
              <a:t>30 lidí se zúčastnilo projektu Práce na Liberecku OCHM; 19 z nich se zapojilo do rekvalifikace, 10 z nich se úspěšně rekvalifikovalo a 6 z nich našlo pracovní uplatnění</a:t>
            </a:r>
          </a:p>
          <a:p>
            <a:pPr lvl="0"/>
            <a:r>
              <a:rPr lang="cs-CZ" sz="2900" dirty="0"/>
              <a:t>Bylo zřízeno 10 pozic VPP při Městě Ralsko na úklid, údržbu zeleně; pozice jsou průběžně obsazovány dlouhodobě nezaměstnanými</a:t>
            </a:r>
          </a:p>
          <a:p>
            <a:pPr lvl="0"/>
            <a:r>
              <a:rPr lang="cs-CZ" sz="2900" dirty="0"/>
              <a:t>1x týdně realizován tzv. Job Klub od ÚP v Mimoni</a:t>
            </a:r>
          </a:p>
          <a:p>
            <a:pPr lvl="0"/>
            <a:r>
              <a:rPr lang="cs-CZ" sz="2900" dirty="0"/>
              <a:t>Spolupráce ÚP s místními NNO při RIP (rekvalifikace) Libereckého kraje</a:t>
            </a:r>
          </a:p>
          <a:p>
            <a:pPr lvl="0"/>
            <a:r>
              <a:rPr lang="cs-CZ" sz="2900" dirty="0"/>
              <a:t>Z 10 VPP Města Ralsko získalo 5 lidí běžné zaměstnání díky projektu RIP ÚP Získej práci</a:t>
            </a:r>
          </a:p>
          <a:p>
            <a:pPr lvl="0"/>
            <a:r>
              <a:rPr lang="cs-CZ" sz="2900" dirty="0"/>
              <a:t>V zadávací dokumentaci pro VZ při stavbě MŠ a ZŠ se počítá s podmínkou zaměstnání min 10% nezaměstnaných osob z Ralska</a:t>
            </a:r>
          </a:p>
          <a:p>
            <a:endParaRPr lang="cs-CZ" dirty="0"/>
          </a:p>
        </p:txBody>
      </p:sp>
      <p:sp>
        <p:nvSpPr>
          <p:cNvPr id="5"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Ralsko</a:t>
            </a:r>
            <a:endParaRPr lang="cs-CZ" b="1" dirty="0">
              <a:solidFill>
                <a:srgbClr val="C00000"/>
              </a:solidFill>
            </a:endParaRPr>
          </a:p>
        </p:txBody>
      </p:sp>
    </p:spTree>
    <p:extLst>
      <p:ext uri="{BB962C8B-B14F-4D97-AF65-F5344CB8AC3E}">
        <p14:creationId xmlns:p14="http://schemas.microsoft.com/office/powerpoint/2010/main" val="2765159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96752"/>
            <a:ext cx="8229600" cy="4929411"/>
          </a:xfrm>
        </p:spPr>
        <p:txBody>
          <a:bodyPr>
            <a:normAutofit fontScale="25000" lnSpcReduction="20000"/>
          </a:bodyPr>
          <a:lstStyle/>
          <a:p>
            <a:pPr marL="0" indent="0">
              <a:buNone/>
            </a:pPr>
            <a:r>
              <a:rPr lang="cs-CZ" sz="9600" b="1" dirty="0" smtClean="0">
                <a:solidFill>
                  <a:srgbClr val="C00000"/>
                </a:solidFill>
              </a:rPr>
              <a:t>oblast bydlení:</a:t>
            </a:r>
          </a:p>
          <a:p>
            <a:pPr lvl="0"/>
            <a:r>
              <a:rPr lang="cs-CZ" sz="7200" dirty="0" smtClean="0"/>
              <a:t>Vybudováno </a:t>
            </a:r>
            <a:r>
              <a:rPr lang="cs-CZ" sz="7200" dirty="0"/>
              <a:t>posezení pro setkávání lidí v exteriéru sídliště na </a:t>
            </a:r>
            <a:r>
              <a:rPr lang="cs-CZ" sz="7200" dirty="0" err="1"/>
              <a:t>Ploužnici</a:t>
            </a:r>
            <a:r>
              <a:rPr lang="cs-CZ" sz="7200" dirty="0"/>
              <a:t> formou komunitní práce a VPP</a:t>
            </a:r>
          </a:p>
          <a:p>
            <a:pPr lvl="0"/>
            <a:r>
              <a:rPr lang="cs-CZ" sz="7200" dirty="0"/>
              <a:t>formou komunitní práce a VPP bylo zbudováno sportovní hřiště včetně oplocení a posezení v </a:t>
            </a:r>
            <a:r>
              <a:rPr lang="cs-CZ" sz="7200" dirty="0" err="1"/>
              <a:t>Náhlově</a:t>
            </a:r>
            <a:endParaRPr lang="cs-CZ" sz="7200" dirty="0"/>
          </a:p>
          <a:p>
            <a:pPr lvl="0"/>
            <a:r>
              <a:rPr lang="cs-CZ" sz="7200" dirty="0"/>
              <a:t>na principu svépomocných prací bylo zbudováno basketbalové hřiště na </a:t>
            </a:r>
            <a:r>
              <a:rPr lang="cs-CZ" sz="7200" dirty="0" err="1"/>
              <a:t>Ploužnici</a:t>
            </a:r>
            <a:r>
              <a:rPr lang="cs-CZ" sz="7200" dirty="0"/>
              <a:t> a tzv. předzahrádka</a:t>
            </a:r>
          </a:p>
          <a:p>
            <a:pPr lvl="0"/>
            <a:r>
              <a:rPr lang="cs-CZ" sz="7200" dirty="0"/>
              <a:t>Koná se spolek pro seniory na </a:t>
            </a:r>
            <a:r>
              <a:rPr lang="cs-CZ" sz="7200" dirty="0" err="1"/>
              <a:t>Ploužnici</a:t>
            </a:r>
            <a:r>
              <a:rPr lang="cs-CZ" sz="7200" dirty="0"/>
              <a:t>, </a:t>
            </a:r>
            <a:r>
              <a:rPr lang="cs-CZ" sz="7200" dirty="0" err="1"/>
              <a:t>Taichi</a:t>
            </a:r>
            <a:r>
              <a:rPr lang="cs-CZ" sz="7200" dirty="0"/>
              <a:t> v </a:t>
            </a:r>
            <a:r>
              <a:rPr lang="cs-CZ" sz="7200" dirty="0" err="1"/>
              <a:t>Náhlově</a:t>
            </a:r>
            <a:r>
              <a:rPr lang="cs-CZ" sz="7200" dirty="0"/>
              <a:t>, dle dotazníku lidé na </a:t>
            </a:r>
            <a:r>
              <a:rPr lang="cs-CZ" sz="7200" dirty="0" err="1"/>
              <a:t>Ploužnici</a:t>
            </a:r>
            <a:r>
              <a:rPr lang="cs-CZ" sz="7200" dirty="0"/>
              <a:t> nemají o kroužky zájem</a:t>
            </a:r>
          </a:p>
          <a:p>
            <a:pPr lvl="0"/>
            <a:r>
              <a:rPr lang="cs-CZ" sz="7200" dirty="0"/>
              <a:t>Vytvořen metodický pokyn – pravidla přidělování městských bytů</a:t>
            </a:r>
          </a:p>
          <a:p>
            <a:pPr lvl="0"/>
            <a:r>
              <a:rPr lang="cs-CZ" sz="7200" dirty="0"/>
              <a:t>TSP města proškoleny principy finanční gramotnosti, pracují ročně na oddlužení cca 100 lidí; s 25 z nich sestavila splátkové kalendáře na zaplacení dluhů za bydlení</a:t>
            </a:r>
          </a:p>
          <a:p>
            <a:pPr lvl="0"/>
            <a:r>
              <a:rPr lang="cs-CZ" sz="7200" dirty="0"/>
              <a:t>Sestavena pravidla města na umoření dluhu za bydlení včetně jeho odpracování si</a:t>
            </a:r>
          </a:p>
          <a:p>
            <a:pPr lvl="0"/>
            <a:r>
              <a:rPr lang="cs-CZ" sz="7200" dirty="0"/>
              <a:t>Autobusové spoje z Osečné do </a:t>
            </a:r>
            <a:r>
              <a:rPr lang="cs-CZ" sz="7200" dirty="0" err="1"/>
              <a:t>Náhlova</a:t>
            </a:r>
            <a:r>
              <a:rPr lang="cs-CZ" sz="7200" dirty="0"/>
              <a:t> byly posíleny o podvečerní spoj na základě potřeby pro </a:t>
            </a:r>
            <a:r>
              <a:rPr lang="cs-CZ" sz="7200" dirty="0" err="1"/>
              <a:t>náhlovské</a:t>
            </a:r>
            <a:r>
              <a:rPr lang="cs-CZ" sz="7200" dirty="0"/>
              <a:t> děti vracející se ze školních kroužků ze ZŠ Osečná</a:t>
            </a:r>
          </a:p>
          <a:p>
            <a:pPr lvl="0"/>
            <a:r>
              <a:rPr lang="cs-CZ" sz="7200" dirty="0"/>
              <a:t>vytvořena cenová mapa a srovnány ceny k místu přiměřené s realitou </a:t>
            </a:r>
            <a:r>
              <a:rPr lang="cs-CZ" sz="7200" i="1" dirty="0"/>
              <a:t>(</a:t>
            </a:r>
            <a:r>
              <a:rPr lang="cs-CZ" sz="7200" i="1" dirty="0" err="1"/>
              <a:t>pozn</a:t>
            </a:r>
            <a:r>
              <a:rPr lang="cs-CZ" sz="7200" i="1" dirty="0"/>
              <a:t>: průměrná cena za m2 bytu v Mimoni je 40Kč, u městských bytů se cena pohybuje kolem 32 Kč/m2, zatímco v </a:t>
            </a:r>
            <a:r>
              <a:rPr lang="cs-CZ" sz="7200" i="1" dirty="0" err="1"/>
              <a:t>Náhlově</a:t>
            </a:r>
            <a:r>
              <a:rPr lang="cs-CZ" sz="7200" i="1" dirty="0"/>
              <a:t> vychází 53-60 Kč/m2</a:t>
            </a:r>
            <a:r>
              <a:rPr lang="cs-CZ" sz="7200" i="1" dirty="0" smtClean="0"/>
              <a:t>)</a:t>
            </a:r>
            <a:endParaRPr lang="cs-CZ" sz="72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Ralsko</a:t>
            </a:r>
            <a:endParaRPr lang="cs-CZ" b="1" dirty="0">
              <a:solidFill>
                <a:srgbClr val="C00000"/>
              </a:solidFill>
            </a:endParaRPr>
          </a:p>
        </p:txBody>
      </p:sp>
    </p:spTree>
    <p:extLst>
      <p:ext uri="{BB962C8B-B14F-4D97-AF65-F5344CB8AC3E}">
        <p14:creationId xmlns:p14="http://schemas.microsoft.com/office/powerpoint/2010/main" val="1342576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4525963"/>
          </a:xfrm>
        </p:spPr>
        <p:txBody>
          <a:bodyPr>
            <a:normAutofit fontScale="62500" lnSpcReduction="20000"/>
          </a:bodyPr>
          <a:lstStyle/>
          <a:p>
            <a:pPr marL="0" indent="0">
              <a:buNone/>
            </a:pPr>
            <a:r>
              <a:rPr lang="cs-CZ" sz="3800" b="1" dirty="0">
                <a:solidFill>
                  <a:srgbClr val="C00000"/>
                </a:solidFill>
              </a:rPr>
              <a:t>oblast bezpečí, zdraví, prevence sociálně patologických </a:t>
            </a:r>
            <a:r>
              <a:rPr lang="cs-CZ" sz="3800" b="1" dirty="0" smtClean="0">
                <a:solidFill>
                  <a:srgbClr val="C00000"/>
                </a:solidFill>
              </a:rPr>
              <a:t>jevů:</a:t>
            </a:r>
            <a:endParaRPr lang="cs-CZ" sz="3800" b="1" dirty="0">
              <a:solidFill>
                <a:srgbClr val="C00000"/>
              </a:solidFill>
            </a:endParaRPr>
          </a:p>
          <a:p>
            <a:pPr lvl="0"/>
            <a:r>
              <a:rPr lang="cs-CZ" dirty="0"/>
              <a:t>TSP pracují s cca 100 soc. vyl. lidmi ročně na oddlužení</a:t>
            </a:r>
          </a:p>
          <a:p>
            <a:pPr lvl="0"/>
            <a:r>
              <a:rPr lang="cs-CZ" dirty="0"/>
              <a:t>TP pro uživatele OPL - Realizovány preventivní besedy o drogové problematice v NZDM</a:t>
            </a:r>
          </a:p>
          <a:p>
            <a:pPr lvl="0"/>
            <a:r>
              <a:rPr lang="cs-CZ" dirty="0"/>
              <a:t>TP pro uživatele OPL - V roce 2014 realizována tzv. filtrový program za účelem šíření protidrogové prevence cca 50 uživatelů konopných drog</a:t>
            </a:r>
          </a:p>
          <a:p>
            <a:pPr lvl="0"/>
            <a:r>
              <a:rPr lang="cs-CZ" dirty="0"/>
              <a:t>Poskytování služeb </a:t>
            </a:r>
            <a:r>
              <a:rPr lang="cs-CZ" dirty="0" err="1"/>
              <a:t>Harm</a:t>
            </a:r>
            <a:r>
              <a:rPr lang="cs-CZ" dirty="0"/>
              <a:t> </a:t>
            </a:r>
            <a:r>
              <a:rPr lang="cs-CZ" dirty="0" err="1"/>
              <a:t>Reduction</a:t>
            </a:r>
            <a:r>
              <a:rPr lang="cs-CZ" dirty="0"/>
              <a:t> (prevence rizikového užívání, prevence šíření infekčních nákaz, atd.) pro aktivní uživatele OPL – TP Most k naději</a:t>
            </a:r>
          </a:p>
          <a:p>
            <a:pPr lvl="0"/>
            <a:r>
              <a:rPr lang="cs-CZ" dirty="0"/>
              <a:t>Zřízeny pozice celkem 4 asistentů prevence kriminality (z dotace MVČR), kteří jsou vedeni MP Ralsko</a:t>
            </a:r>
          </a:p>
          <a:p>
            <a:pPr lvl="0"/>
            <a:r>
              <a:rPr lang="cs-CZ" dirty="0"/>
              <a:t>od ledna 2014 je na sídlišti Ploužnice a v </a:t>
            </a:r>
            <a:r>
              <a:rPr lang="cs-CZ" dirty="0" err="1"/>
              <a:t>Kuřívodech</a:t>
            </a:r>
            <a:r>
              <a:rPr lang="cs-CZ" dirty="0"/>
              <a:t> spuštěn kamerový systém městské policie Ralsko</a:t>
            </a:r>
          </a:p>
          <a:p>
            <a:pPr lvl="0"/>
            <a:r>
              <a:rPr lang="cs-CZ" dirty="0"/>
              <a:t>Město Ralsko vydalo vyhlášku o zákazu provozování výherních automatů</a:t>
            </a:r>
          </a:p>
          <a:p>
            <a:pPr lvl="0"/>
            <a:r>
              <a:rPr lang="cs-CZ" dirty="0"/>
              <a:t>je sestavena mapa heren a chráněných objektů v Mimoni</a:t>
            </a:r>
          </a:p>
          <a:p>
            <a:endParaRPr lang="cs-CZ"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Ralsko</a:t>
            </a:r>
            <a:endParaRPr lang="cs-CZ" b="1" dirty="0">
              <a:solidFill>
                <a:srgbClr val="C00000"/>
              </a:solidFill>
            </a:endParaRPr>
          </a:p>
        </p:txBody>
      </p:sp>
    </p:spTree>
    <p:extLst>
      <p:ext uri="{BB962C8B-B14F-4D97-AF65-F5344CB8AC3E}">
        <p14:creationId xmlns:p14="http://schemas.microsoft.com/office/powerpoint/2010/main" val="1830741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C00000"/>
                </a:solidFill>
              </a:rPr>
              <a:t>Velké Hamry</a:t>
            </a:r>
            <a:endParaRPr lang="cs-CZ" b="1" dirty="0">
              <a:solidFill>
                <a:srgbClr val="C00000"/>
              </a:solidFill>
            </a:endParaRPr>
          </a:p>
        </p:txBody>
      </p:sp>
      <p:sp>
        <p:nvSpPr>
          <p:cNvPr id="5" name="Zástupný symbol pro obsah 2"/>
          <p:cNvSpPr>
            <a:spLocks noGrp="1"/>
          </p:cNvSpPr>
          <p:nvPr>
            <p:ph idx="1"/>
          </p:nvPr>
        </p:nvSpPr>
        <p:spPr>
          <a:xfrm>
            <a:off x="457200" y="1600200"/>
            <a:ext cx="8229600" cy="4525963"/>
          </a:xfrm>
        </p:spPr>
        <p:txBody>
          <a:bodyPr/>
          <a:lstStyle/>
          <a:p>
            <a:pPr marL="0" indent="0">
              <a:buNone/>
            </a:pPr>
            <a:r>
              <a:rPr lang="cs-CZ" sz="3600" b="1" dirty="0" smtClean="0">
                <a:solidFill>
                  <a:srgbClr val="C00000"/>
                </a:solidFill>
              </a:rPr>
              <a:t>Základní milníky spolupráce</a:t>
            </a:r>
          </a:p>
          <a:p>
            <a:r>
              <a:rPr lang="cs-CZ" sz="2800" dirty="0" smtClean="0"/>
              <a:t>Zahájení spolupráce (memorandum): 2013</a:t>
            </a:r>
          </a:p>
          <a:p>
            <a:r>
              <a:rPr lang="cs-CZ" sz="2800" dirty="0" smtClean="0"/>
              <a:t>Lokální konzultant: 0,5 úvazku</a:t>
            </a:r>
            <a:endParaRPr lang="cs-CZ" sz="2800" dirty="0" smtClean="0"/>
          </a:p>
          <a:p>
            <a:r>
              <a:rPr lang="cs-CZ" sz="2800" dirty="0" smtClean="0"/>
              <a:t>Lokální partnerství: od 2013; 12 členů (26 osob)</a:t>
            </a:r>
            <a:endParaRPr lang="cs-CZ" sz="2800" dirty="0" smtClean="0"/>
          </a:p>
          <a:p>
            <a:r>
              <a:rPr lang="cs-CZ" sz="2800" dirty="0" smtClean="0"/>
              <a:t>Intenzivní podpora do: konce 2016</a:t>
            </a:r>
          </a:p>
          <a:p>
            <a:r>
              <a:rPr lang="cs-CZ" sz="2800" dirty="0" smtClean="0"/>
              <a:t>Vzdálená podpora: do 1. pol. 2017</a:t>
            </a:r>
          </a:p>
          <a:p>
            <a:r>
              <a:rPr lang="cs-CZ" sz="2800" dirty="0" smtClean="0"/>
              <a:t>Vstupní analýza: 2013</a:t>
            </a:r>
            <a:endParaRPr lang="cs-CZ" sz="2800" dirty="0" smtClean="0"/>
          </a:p>
          <a:p>
            <a:r>
              <a:rPr lang="cs-CZ" sz="2800" dirty="0" smtClean="0"/>
              <a:t>Schválení SPSZ: říjen 2015</a:t>
            </a:r>
            <a:endParaRPr lang="cs-CZ" sz="2800" dirty="0"/>
          </a:p>
        </p:txBody>
      </p:sp>
    </p:spTree>
    <p:extLst>
      <p:ext uri="{BB962C8B-B14F-4D97-AF65-F5344CB8AC3E}">
        <p14:creationId xmlns:p14="http://schemas.microsoft.com/office/powerpoint/2010/main" val="1919459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4525963"/>
          </a:xfrm>
        </p:spPr>
        <p:txBody>
          <a:bodyPr>
            <a:normAutofit/>
          </a:bodyPr>
          <a:lstStyle/>
          <a:p>
            <a:pPr marL="0" indent="0">
              <a:buNone/>
            </a:pPr>
            <a:r>
              <a:rPr lang="cs-CZ" b="1" dirty="0" smtClean="0">
                <a:solidFill>
                  <a:srgbClr val="C00000"/>
                </a:solidFill>
              </a:rPr>
              <a:t>Problémy dle vstupní analýzy</a:t>
            </a:r>
          </a:p>
          <a:p>
            <a:endParaRPr lang="cs-CZ" sz="2000" dirty="0" smtClean="0"/>
          </a:p>
          <a:p>
            <a:pPr lvl="0"/>
            <a:r>
              <a:rPr lang="cs-CZ" sz="2000" dirty="0"/>
              <a:t>nedostatek vhodných bytů </a:t>
            </a:r>
          </a:p>
          <a:p>
            <a:pPr lvl="0"/>
            <a:r>
              <a:rPr lang="cs-CZ" sz="2000" dirty="0"/>
              <a:t>vysoká míra zadluženosti a probíhající exekuce, zejm. spotřebitelské úvěry </a:t>
            </a:r>
          </a:p>
          <a:p>
            <a:r>
              <a:rPr lang="cs-CZ" sz="2000" dirty="0"/>
              <a:t>       u bankovních i nebankovních společností </a:t>
            </a:r>
          </a:p>
          <a:p>
            <a:pPr lvl="0"/>
            <a:r>
              <a:rPr lang="cs-CZ" sz="2000" dirty="0"/>
              <a:t>nedostatečná finanční gramotnost a právní povědomí osob ohrožených sociálním vyloučením </a:t>
            </a:r>
          </a:p>
          <a:p>
            <a:pPr lvl="0"/>
            <a:r>
              <a:rPr lang="cs-CZ" sz="2000" dirty="0"/>
              <a:t>malá kapacita komplexní péče o sociálně vyloučené rodiny </a:t>
            </a:r>
          </a:p>
          <a:p>
            <a:pPr lvl="0"/>
            <a:r>
              <a:rPr lang="cs-CZ" sz="2000" dirty="0"/>
              <a:t>nízká informovanost cílových skupin o možnostech sociálních služeb </a:t>
            </a:r>
          </a:p>
          <a:p>
            <a:r>
              <a:rPr lang="cs-CZ" sz="2000" dirty="0" smtClean="0"/>
              <a:t>pět </a:t>
            </a:r>
            <a:r>
              <a:rPr lang="cs-CZ" sz="2000" dirty="0"/>
              <a:t>sociálně vyloučených lokalit, počet osob sociálně vyloučených </a:t>
            </a:r>
            <a:r>
              <a:rPr lang="cs-CZ" sz="2000" dirty="0" smtClean="0"/>
              <a:t>odhadován </a:t>
            </a:r>
            <a:r>
              <a:rPr lang="cs-CZ" sz="2000" dirty="0"/>
              <a:t>na 90. </a:t>
            </a:r>
          </a:p>
          <a:p>
            <a:endParaRPr lang="cs-CZ" sz="2000" dirty="0"/>
          </a:p>
        </p:txBody>
      </p:sp>
      <p:sp>
        <p:nvSpPr>
          <p:cNvPr id="4" name="Nadpis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solidFill>
                  <a:srgbClr val="C00000"/>
                </a:solidFill>
              </a:rPr>
              <a:t>V</a:t>
            </a:r>
            <a:r>
              <a:rPr lang="cs-CZ" b="1" dirty="0" smtClean="0">
                <a:solidFill>
                  <a:srgbClr val="C00000"/>
                </a:solidFill>
              </a:rPr>
              <a:t>elké Hamry</a:t>
            </a:r>
            <a:endParaRPr lang="cs-CZ" b="1" dirty="0">
              <a:solidFill>
                <a:srgbClr val="C00000"/>
              </a:solidFill>
            </a:endParaRPr>
          </a:p>
        </p:txBody>
      </p:sp>
    </p:spTree>
    <p:extLst>
      <p:ext uri="{BB962C8B-B14F-4D97-AF65-F5344CB8AC3E}">
        <p14:creationId xmlns:p14="http://schemas.microsoft.com/office/powerpoint/2010/main" val="3052846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805264"/>
          </a:xfrm>
        </p:spPr>
        <p:txBody>
          <a:bodyPr>
            <a:normAutofit fontScale="77500" lnSpcReduction="20000"/>
          </a:bodyPr>
          <a:lstStyle/>
          <a:p>
            <a:pPr marL="0" indent="0">
              <a:buNone/>
            </a:pPr>
            <a:r>
              <a:rPr lang="cs-CZ" sz="3400" b="1" dirty="0" smtClean="0">
                <a:solidFill>
                  <a:srgbClr val="C00000"/>
                </a:solidFill>
              </a:rPr>
              <a:t>Plánovaná a realizovaná opatření dle SPSZ:</a:t>
            </a:r>
          </a:p>
          <a:p>
            <a:pPr marL="0" indent="0">
              <a:buNone/>
            </a:pPr>
            <a:r>
              <a:rPr lang="cs-CZ" sz="2600" b="1" dirty="0" smtClean="0"/>
              <a:t>Oblast bydlení</a:t>
            </a:r>
          </a:p>
          <a:p>
            <a:r>
              <a:rPr lang="cs-CZ" sz="2600" dirty="0" smtClean="0"/>
              <a:t>vznik </a:t>
            </a:r>
            <a:r>
              <a:rPr lang="cs-CZ" sz="2600" dirty="0"/>
              <a:t>tzv. zkušebního bydlení pro rodiny se sociálním handicapem, navazující na spolupráci s NNO a terénním spolupracovníkem při </a:t>
            </a:r>
            <a:r>
              <a:rPr lang="cs-CZ" sz="2600" dirty="0" err="1"/>
              <a:t>MěÚ</a:t>
            </a:r>
            <a:r>
              <a:rPr lang="cs-CZ" sz="2600" dirty="0"/>
              <a:t>.</a:t>
            </a:r>
          </a:p>
          <a:p>
            <a:pPr marL="0" indent="0">
              <a:buNone/>
            </a:pPr>
            <a:r>
              <a:rPr lang="cs-CZ" sz="2600" b="1" dirty="0"/>
              <a:t>Oblast zaměstnávání </a:t>
            </a:r>
            <a:endParaRPr lang="cs-CZ" sz="2600" b="1" dirty="0"/>
          </a:p>
          <a:p>
            <a:r>
              <a:rPr lang="cs-CZ" sz="2600" dirty="0" smtClean="0"/>
              <a:t>Efektivní využití </a:t>
            </a:r>
            <a:r>
              <a:rPr lang="cs-CZ" sz="2600" dirty="0"/>
              <a:t>nástrojů </a:t>
            </a:r>
            <a:r>
              <a:rPr lang="cs-CZ" sz="2600" dirty="0" smtClean="0"/>
              <a:t>APK k</a:t>
            </a:r>
            <a:r>
              <a:rPr lang="cs-CZ" sz="2600" dirty="0"/>
              <a:t> vytvoření pracovních příležitostí obyvatel SVL a další </a:t>
            </a:r>
            <a:r>
              <a:rPr lang="cs-CZ" sz="2600" dirty="0" smtClean="0"/>
              <a:t>nezaměstnané; ve </a:t>
            </a:r>
            <a:r>
              <a:rPr lang="cs-CZ" sz="2600" dirty="0"/>
              <a:t>spolupráci s ÚP vytvořena v rámci Technických služeb </a:t>
            </a:r>
            <a:r>
              <a:rPr lang="cs-CZ" sz="2600" dirty="0" smtClean="0"/>
              <a:t>četa </a:t>
            </a:r>
            <a:r>
              <a:rPr lang="cs-CZ" sz="2600" dirty="0"/>
              <a:t>5ti pracovníků z řad obyvatel sociálně vyloučených </a:t>
            </a:r>
            <a:r>
              <a:rPr lang="cs-CZ" sz="2600" dirty="0" smtClean="0"/>
              <a:t>lokalit; Členové </a:t>
            </a:r>
            <a:r>
              <a:rPr lang="cs-CZ" sz="2600" dirty="0"/>
              <a:t>čety jsou v kontaktu s terénním pracovníkem </a:t>
            </a:r>
            <a:r>
              <a:rPr lang="cs-CZ" sz="2600" dirty="0" err="1"/>
              <a:t>MěÚ</a:t>
            </a:r>
            <a:r>
              <a:rPr lang="cs-CZ" sz="2600" dirty="0"/>
              <a:t> a případně s terénními pracovníky NNO, kteří jim pomáhají řešit problémy na pracovišti, prevence ztráty motivace a různých nedorozumění a zprostředkovávají kontakt s dalšími pracovníky.</a:t>
            </a:r>
          </a:p>
          <a:p>
            <a:pPr marL="0" indent="0">
              <a:buNone/>
            </a:pPr>
            <a:r>
              <a:rPr lang="cs-CZ" sz="2600" b="1" dirty="0"/>
              <a:t>Oblast vzdělávání </a:t>
            </a:r>
            <a:endParaRPr lang="cs-CZ" sz="2600" b="1" dirty="0"/>
          </a:p>
          <a:p>
            <a:r>
              <a:rPr lang="cs-CZ" sz="2600" dirty="0" smtClean="0"/>
              <a:t>předškolní </a:t>
            </a:r>
            <a:r>
              <a:rPr lang="cs-CZ" sz="2600" dirty="0"/>
              <a:t>příprava dětí ze SVL, podpora doučovacích aktivit a stimulačních programů coby relevantní integrační aktivity pro děti ze sociálně znevýhodněného prostředí. Motivování rodičů k domácí přípravě dětí do školy, zapojování rodičů v rámci doučování, vysvětlování podmínek praktického fungování dětí v ZŠ i MŠ a povinností, které jako rodiče vůči dětem mají – realizuje NNO terénní službou + terénní pracovník při </a:t>
            </a:r>
            <a:r>
              <a:rPr lang="cs-CZ" sz="2600" dirty="0" err="1"/>
              <a:t>MěÚ</a:t>
            </a:r>
            <a:r>
              <a:rPr lang="cs-CZ" sz="2600" dirty="0"/>
              <a:t>.</a:t>
            </a:r>
          </a:p>
          <a:p>
            <a:pPr marL="0" indent="0">
              <a:buNone/>
            </a:pPr>
            <a:endParaRPr lang="cs-CZ" sz="20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Velké Hamry</a:t>
            </a:r>
            <a:endParaRPr lang="cs-CZ" b="1" dirty="0">
              <a:solidFill>
                <a:srgbClr val="C00000"/>
              </a:solidFill>
            </a:endParaRPr>
          </a:p>
        </p:txBody>
      </p:sp>
    </p:spTree>
    <p:extLst>
      <p:ext uri="{BB962C8B-B14F-4D97-AF65-F5344CB8AC3E}">
        <p14:creationId xmlns:p14="http://schemas.microsoft.com/office/powerpoint/2010/main" val="3604980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52128"/>
          </a:xfrm>
        </p:spPr>
        <p:txBody>
          <a:bodyPr>
            <a:normAutofit/>
          </a:bodyPr>
          <a:lstStyle/>
          <a:p>
            <a:r>
              <a:rPr lang="cs-CZ" b="1" dirty="0" smtClean="0">
                <a:solidFill>
                  <a:schemeClr val="tx2"/>
                </a:solidFill>
              </a:rPr>
              <a:t>Forma spolupráce</a:t>
            </a:r>
            <a:endParaRPr lang="cs-CZ" b="1" dirty="0">
              <a:solidFill>
                <a:schemeClr val="tx2"/>
              </a:solidFill>
            </a:endParaRPr>
          </a:p>
        </p:txBody>
      </p:sp>
      <p:sp>
        <p:nvSpPr>
          <p:cNvPr id="3" name="Zástupný symbol pro obsah 2"/>
          <p:cNvSpPr>
            <a:spLocks noGrp="1"/>
          </p:cNvSpPr>
          <p:nvPr>
            <p:ph idx="1"/>
          </p:nvPr>
        </p:nvSpPr>
        <p:spPr/>
        <p:txBody>
          <a:bodyPr/>
          <a:lstStyle/>
          <a:p>
            <a:pPr marL="0" indent="0">
              <a:buNone/>
            </a:pPr>
            <a:r>
              <a:rPr lang="cs-CZ" b="1" dirty="0" smtClean="0"/>
              <a:t>Memorandum o </a:t>
            </a:r>
            <a:r>
              <a:rPr lang="cs-CZ" b="1" dirty="0" smtClean="0"/>
              <a:t>spolupráci s LK</a:t>
            </a:r>
            <a:endParaRPr lang="cs-CZ" b="1" dirty="0" smtClean="0"/>
          </a:p>
          <a:p>
            <a:r>
              <a:rPr lang="cs-CZ" sz="2400" dirty="0" smtClean="0"/>
              <a:t>výměna informací, vzájemná účast na platformách LK a Agentury, spolupráce v plánování sociálních </a:t>
            </a:r>
            <a:r>
              <a:rPr lang="cs-CZ" sz="2400" dirty="0" smtClean="0"/>
              <a:t>služeb</a:t>
            </a:r>
          </a:p>
          <a:p>
            <a:endParaRPr lang="cs-CZ" dirty="0"/>
          </a:p>
          <a:p>
            <a:pPr marL="0" indent="0">
              <a:buNone/>
            </a:pPr>
            <a:r>
              <a:rPr lang="cs-CZ" b="1" dirty="0" smtClean="0"/>
              <a:t>Memorandum o spolupráci s obcí/lokalitou</a:t>
            </a:r>
          </a:p>
          <a:p>
            <a:r>
              <a:rPr lang="cs-CZ" sz="2400" dirty="0" smtClean="0"/>
              <a:t>Výměna informací, Lokální partnerství, Manažer SPSZ, strategické plánování a implementace</a:t>
            </a:r>
          </a:p>
          <a:p>
            <a:r>
              <a:rPr lang="cs-CZ" sz="2400" dirty="0" smtClean="0"/>
              <a:t>Intenzivní komplexní podpora (KPSVL)</a:t>
            </a:r>
          </a:p>
          <a:p>
            <a:r>
              <a:rPr lang="cs-CZ" sz="2400" dirty="0" smtClean="0"/>
              <a:t>Vzdálená podpora</a:t>
            </a:r>
            <a:endParaRPr lang="cs-CZ" sz="2400" dirty="0"/>
          </a:p>
        </p:txBody>
      </p:sp>
    </p:spTree>
    <p:extLst>
      <p:ext uri="{BB962C8B-B14F-4D97-AF65-F5344CB8AC3E}">
        <p14:creationId xmlns:p14="http://schemas.microsoft.com/office/powerpoint/2010/main" val="1799210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805264"/>
          </a:xfrm>
        </p:spPr>
        <p:txBody>
          <a:bodyPr>
            <a:normAutofit fontScale="92500" lnSpcReduction="10000"/>
          </a:bodyPr>
          <a:lstStyle/>
          <a:p>
            <a:pPr marL="0" indent="0">
              <a:buNone/>
            </a:pPr>
            <a:r>
              <a:rPr lang="cs-CZ" sz="2200" b="1" dirty="0" smtClean="0"/>
              <a:t>Oblast </a:t>
            </a:r>
            <a:r>
              <a:rPr lang="cs-CZ" sz="2200" b="1" dirty="0"/>
              <a:t>bezpečnosti </a:t>
            </a:r>
            <a:endParaRPr lang="cs-CZ" sz="2200" b="1" dirty="0"/>
          </a:p>
          <a:p>
            <a:r>
              <a:rPr lang="cs-CZ" sz="2000" dirty="0" smtClean="0"/>
              <a:t>vytvoření pravidelně aktualizovaného Plánu </a:t>
            </a:r>
            <a:r>
              <a:rPr lang="cs-CZ" sz="2000" dirty="0"/>
              <a:t>prevence </a:t>
            </a:r>
            <a:r>
              <a:rPr lang="cs-CZ" sz="2000" dirty="0" smtClean="0"/>
              <a:t>kriminality, </a:t>
            </a:r>
            <a:r>
              <a:rPr lang="cs-CZ" sz="2000" dirty="0"/>
              <a:t>kterým se </a:t>
            </a:r>
            <a:r>
              <a:rPr lang="cs-CZ" sz="2000" dirty="0" smtClean="0"/>
              <a:t>město řídí </a:t>
            </a:r>
            <a:r>
              <a:rPr lang="cs-CZ" sz="2000" dirty="0"/>
              <a:t>při plánování preventivních aktivit a při žádání o podporu na preventivní projekty.</a:t>
            </a:r>
          </a:p>
          <a:p>
            <a:r>
              <a:rPr lang="cs-CZ" sz="2000" dirty="0" smtClean="0"/>
              <a:t>Asistenti </a:t>
            </a:r>
            <a:r>
              <a:rPr lang="cs-CZ" sz="2000" dirty="0"/>
              <a:t>prevence kriminality – APK se dlouhodobě osvědčují jako stabilní a klíčové opatření prevence kriminality ve městě. V obci působí od června 2013 pod metodickým vedením vedoucího obvodního oddělení Policie ČR Tanvald. </a:t>
            </a:r>
          </a:p>
          <a:p>
            <a:r>
              <a:rPr lang="cs-CZ" sz="2000" dirty="0" smtClean="0"/>
              <a:t>Víkendové </a:t>
            </a:r>
            <a:r>
              <a:rPr lang="cs-CZ" sz="2000" dirty="0"/>
              <a:t>pobyty dětí –</a:t>
            </a:r>
            <a:r>
              <a:rPr lang="cs-CZ" sz="2000" b="1" dirty="0"/>
              <a:t> </a:t>
            </a:r>
            <a:r>
              <a:rPr lang="cs-CZ" sz="2000" dirty="0"/>
              <a:t>aktivity realizované za podpory Programu prevence kriminality zaměřené na děti ze SVL</a:t>
            </a:r>
          </a:p>
          <a:p>
            <a:pPr marL="0" indent="0">
              <a:buNone/>
            </a:pPr>
            <a:endParaRPr lang="cs-CZ" sz="2000" dirty="0"/>
          </a:p>
          <a:p>
            <a:pPr marL="0" indent="0">
              <a:buNone/>
            </a:pPr>
            <a:r>
              <a:rPr lang="cs-CZ" sz="2000" b="1" i="1" dirty="0"/>
              <a:t>Plánované </a:t>
            </a:r>
            <a:r>
              <a:rPr lang="cs-CZ" sz="2000" b="1" i="1" dirty="0" smtClean="0"/>
              <a:t>aktivity:</a:t>
            </a:r>
            <a:endParaRPr lang="cs-CZ" sz="2000" dirty="0"/>
          </a:p>
          <a:p>
            <a:r>
              <a:rPr lang="cs-CZ" sz="2000" b="1" dirty="0"/>
              <a:t>OPZ – </a:t>
            </a:r>
            <a:r>
              <a:rPr lang="cs-CZ" sz="2000" dirty="0"/>
              <a:t>jsou podány dvě projektové žádosti v rámci výzvy č. 42, a to projekt Asistenti prevence kriminality a Sociální a komunitní sociální práce </a:t>
            </a:r>
          </a:p>
          <a:p>
            <a:r>
              <a:rPr lang="cs-CZ" sz="2000" b="1" dirty="0"/>
              <a:t>IROP – </a:t>
            </a:r>
            <a:r>
              <a:rPr lang="cs-CZ" sz="2000" dirty="0"/>
              <a:t>připravuje se projektová žádost na úpravu a rekonstrukci bytů určených na sociální bydlení, dále projektová žádost na </a:t>
            </a:r>
            <a:r>
              <a:rPr lang="cs-CZ" sz="2000" dirty="0" err="1"/>
              <a:t>na</a:t>
            </a:r>
            <a:r>
              <a:rPr lang="cs-CZ" sz="2000" dirty="0"/>
              <a:t> úpravu a rekonstrukci infrastruktury ZŠ</a:t>
            </a:r>
          </a:p>
          <a:p>
            <a:r>
              <a:rPr lang="cs-CZ" sz="2000" b="1" dirty="0"/>
              <a:t>OP VVV </a:t>
            </a:r>
            <a:r>
              <a:rPr lang="cs-CZ" sz="2000" dirty="0"/>
              <a:t>– připravuje se projektová žádost v rámci výzvy KPSVL I.</a:t>
            </a:r>
          </a:p>
          <a:p>
            <a:r>
              <a:rPr lang="cs-CZ" sz="2000" b="1" dirty="0"/>
              <a:t>Program prevence kriminality</a:t>
            </a:r>
            <a:r>
              <a:rPr lang="cs-CZ" sz="2000" dirty="0"/>
              <a:t> – připravuje se projektová žádost na pobytové aktivity dětí ze SVL</a:t>
            </a:r>
          </a:p>
          <a:p>
            <a:pPr marL="0" indent="0">
              <a:buNone/>
            </a:pPr>
            <a:endParaRPr lang="cs-CZ" sz="20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Velké Hamry</a:t>
            </a:r>
            <a:endParaRPr lang="cs-CZ" b="1" dirty="0">
              <a:solidFill>
                <a:srgbClr val="C00000"/>
              </a:solidFill>
            </a:endParaRPr>
          </a:p>
        </p:txBody>
      </p:sp>
    </p:spTree>
    <p:extLst>
      <p:ext uri="{BB962C8B-B14F-4D97-AF65-F5344CB8AC3E}">
        <p14:creationId xmlns:p14="http://schemas.microsoft.com/office/powerpoint/2010/main" val="3667286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C00000"/>
                </a:solidFill>
              </a:rPr>
              <a:t>Frýdlantsko</a:t>
            </a:r>
            <a:endParaRPr lang="cs-CZ" b="1" dirty="0">
              <a:solidFill>
                <a:srgbClr val="C00000"/>
              </a:solidFill>
            </a:endParaRPr>
          </a:p>
        </p:txBody>
      </p:sp>
      <p:sp>
        <p:nvSpPr>
          <p:cNvPr id="4" name="Zástupný symbol pro obsah 2"/>
          <p:cNvSpPr>
            <a:spLocks noGrp="1"/>
          </p:cNvSpPr>
          <p:nvPr>
            <p:ph idx="1"/>
          </p:nvPr>
        </p:nvSpPr>
        <p:spPr>
          <a:xfrm>
            <a:off x="457200" y="1600200"/>
            <a:ext cx="8229600" cy="4525963"/>
          </a:xfrm>
        </p:spPr>
        <p:txBody>
          <a:bodyPr>
            <a:normAutofit fontScale="92500" lnSpcReduction="10000"/>
          </a:bodyPr>
          <a:lstStyle/>
          <a:p>
            <a:pPr marL="0" indent="0">
              <a:buNone/>
            </a:pPr>
            <a:r>
              <a:rPr lang="cs-CZ" sz="3600" b="1" dirty="0" smtClean="0">
                <a:solidFill>
                  <a:srgbClr val="C00000"/>
                </a:solidFill>
              </a:rPr>
              <a:t>Základní milníky spolupráce</a:t>
            </a:r>
          </a:p>
          <a:p>
            <a:r>
              <a:rPr lang="cs-CZ" sz="2800" dirty="0" smtClean="0"/>
              <a:t>Zahájení spolupráce (memorandum): 2. pol. 2014</a:t>
            </a:r>
          </a:p>
          <a:p>
            <a:pPr marL="0" indent="0">
              <a:buNone/>
            </a:pPr>
            <a:r>
              <a:rPr lang="cs-CZ" sz="1900" dirty="0" smtClean="0"/>
              <a:t>(obce: Frýdlant, Nové Město pod Smrkem, Bulovka, Višňová, Heřmanice, Kunratice, Dětřichov, Habartice)</a:t>
            </a:r>
            <a:endParaRPr lang="cs-CZ" sz="1900" dirty="0" smtClean="0"/>
          </a:p>
          <a:p>
            <a:r>
              <a:rPr lang="cs-CZ" sz="2800" dirty="0" smtClean="0"/>
              <a:t>Lokální konzultant: 1,0 úvazku</a:t>
            </a:r>
            <a:endParaRPr lang="cs-CZ" sz="2800" dirty="0" smtClean="0"/>
          </a:p>
          <a:p>
            <a:r>
              <a:rPr lang="cs-CZ" sz="2800" dirty="0" smtClean="0"/>
              <a:t>Lokální partnerství: od září 2014; 75 osob</a:t>
            </a:r>
            <a:endParaRPr lang="cs-CZ" sz="2800" dirty="0" smtClean="0"/>
          </a:p>
          <a:p>
            <a:r>
              <a:rPr lang="cs-CZ" sz="2800" dirty="0" smtClean="0"/>
              <a:t>Intenzivní podpora do: konce 1. pol. 2017</a:t>
            </a:r>
          </a:p>
          <a:p>
            <a:r>
              <a:rPr lang="cs-CZ" sz="2800" dirty="0" smtClean="0"/>
              <a:t>Vzdálená podpora: do konce 2017?</a:t>
            </a:r>
          </a:p>
          <a:p>
            <a:r>
              <a:rPr lang="cs-CZ" sz="2800" dirty="0" smtClean="0"/>
              <a:t>Vstupní analýza: 2015</a:t>
            </a:r>
            <a:endParaRPr lang="cs-CZ" sz="2800" dirty="0" smtClean="0"/>
          </a:p>
          <a:p>
            <a:r>
              <a:rPr lang="cs-CZ" sz="2800" dirty="0" smtClean="0"/>
              <a:t>Schválení SPSZ: listopad 2015</a:t>
            </a:r>
            <a:endParaRPr lang="cs-CZ" sz="2800" dirty="0"/>
          </a:p>
        </p:txBody>
      </p:sp>
    </p:spTree>
    <p:extLst>
      <p:ext uri="{BB962C8B-B14F-4D97-AF65-F5344CB8AC3E}">
        <p14:creationId xmlns:p14="http://schemas.microsoft.com/office/powerpoint/2010/main" val="1935955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4525963"/>
          </a:xfrm>
        </p:spPr>
        <p:txBody>
          <a:bodyPr>
            <a:normAutofit/>
          </a:bodyPr>
          <a:lstStyle/>
          <a:p>
            <a:pPr marL="0" indent="0">
              <a:buNone/>
            </a:pPr>
            <a:r>
              <a:rPr lang="cs-CZ" b="1" dirty="0" smtClean="0">
                <a:solidFill>
                  <a:srgbClr val="C00000"/>
                </a:solidFill>
              </a:rPr>
              <a:t>Problémy dle vstupní analýzy</a:t>
            </a:r>
          </a:p>
          <a:p>
            <a:endParaRPr lang="cs-CZ" sz="2000" dirty="0" smtClean="0"/>
          </a:p>
          <a:p>
            <a:r>
              <a:rPr lang="cs-CZ" sz="2000" dirty="0" smtClean="0"/>
              <a:t>Vysoká zadluženost x nízká kapacita dluhového poradenství</a:t>
            </a:r>
          </a:p>
          <a:p>
            <a:r>
              <a:rPr lang="cs-CZ" sz="2000" dirty="0" smtClean="0"/>
              <a:t>Drogová problematika; kriminalita + závislosti</a:t>
            </a:r>
          </a:p>
          <a:p>
            <a:r>
              <a:rPr lang="cs-CZ" sz="2000" dirty="0" smtClean="0"/>
              <a:t>Vnitřní migrace cca 60 sociálně vyloučených osob</a:t>
            </a:r>
          </a:p>
          <a:p>
            <a:r>
              <a:rPr lang="cs-CZ" sz="2000" dirty="0" smtClean="0"/>
              <a:t>9 objektů identifikovaných jako SVL – zpravidla v soukromém vlastnictví</a:t>
            </a:r>
          </a:p>
          <a:p>
            <a:r>
              <a:rPr lang="cs-CZ" sz="2000" dirty="0" smtClean="0"/>
              <a:t>Vysoká míra nezaměstnanosti a nedostatek pracovních příležitostí</a:t>
            </a:r>
          </a:p>
          <a:p>
            <a:r>
              <a:rPr lang="cs-CZ" sz="2000" dirty="0" smtClean="0"/>
              <a:t>Majetková kriminalita (i přeshraniční); nízké počty bezpečnostních složek</a:t>
            </a:r>
          </a:p>
          <a:p>
            <a:pPr marL="0" indent="0">
              <a:buNone/>
            </a:pPr>
            <a:endParaRPr lang="cs-CZ" sz="2000" dirty="0" smtClean="0"/>
          </a:p>
          <a:p>
            <a:endParaRPr lang="cs-CZ" sz="2000" dirty="0" smtClean="0"/>
          </a:p>
          <a:p>
            <a:endParaRPr lang="cs-CZ" sz="2000" dirty="0" smtClean="0"/>
          </a:p>
          <a:p>
            <a:endParaRPr lang="cs-CZ" sz="2000" dirty="0"/>
          </a:p>
        </p:txBody>
      </p:sp>
      <p:sp>
        <p:nvSpPr>
          <p:cNvPr id="4" name="Nadpis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Frýdlantsko</a:t>
            </a:r>
            <a:endParaRPr lang="cs-CZ" b="1" dirty="0">
              <a:solidFill>
                <a:srgbClr val="C00000"/>
              </a:solidFill>
            </a:endParaRPr>
          </a:p>
        </p:txBody>
      </p:sp>
    </p:spTree>
    <p:extLst>
      <p:ext uri="{BB962C8B-B14F-4D97-AF65-F5344CB8AC3E}">
        <p14:creationId xmlns:p14="http://schemas.microsoft.com/office/powerpoint/2010/main" val="4233408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805264"/>
          </a:xfrm>
        </p:spPr>
        <p:txBody>
          <a:bodyPr>
            <a:normAutofit/>
          </a:bodyPr>
          <a:lstStyle/>
          <a:p>
            <a:pPr marL="0" indent="0">
              <a:buNone/>
            </a:pPr>
            <a:r>
              <a:rPr lang="cs-CZ" sz="3400" b="1" dirty="0" smtClean="0">
                <a:solidFill>
                  <a:srgbClr val="C00000"/>
                </a:solidFill>
              </a:rPr>
              <a:t>Plánovaná a realizovaná opatření dle SPSZ:</a:t>
            </a:r>
          </a:p>
          <a:p>
            <a:r>
              <a:rPr lang="cs-CZ" sz="2000" dirty="0"/>
              <a:t>Asistenti prevence kriminality v Novém Městě; </a:t>
            </a:r>
            <a:endParaRPr lang="cs-CZ" sz="2000" dirty="0" smtClean="0"/>
          </a:p>
          <a:p>
            <a:r>
              <a:rPr lang="cs-CZ" sz="2000" dirty="0" smtClean="0"/>
              <a:t>projekt </a:t>
            </a:r>
            <a:r>
              <a:rPr lang="cs-CZ" sz="2000" dirty="0"/>
              <a:t>V pravou chvíli: dluhové poradny (fungují ve Frýdlantu a Novém Městě) a posílení terénní práce v obcích LP (</a:t>
            </a:r>
            <a:r>
              <a:rPr lang="cs-CZ" sz="2000" dirty="0" err="1"/>
              <a:t>ČvT</a:t>
            </a:r>
            <a:r>
              <a:rPr lang="cs-CZ" sz="2000" dirty="0"/>
              <a:t>); </a:t>
            </a:r>
            <a:endParaRPr lang="cs-CZ" sz="2000" dirty="0" smtClean="0"/>
          </a:p>
          <a:p>
            <a:r>
              <a:rPr lang="cs-CZ" sz="2000" dirty="0" smtClean="0"/>
              <a:t>projekt </a:t>
            </a:r>
            <a:r>
              <a:rPr lang="cs-CZ" sz="2000" dirty="0"/>
              <a:t>Na jedné lodi (doučování v rodinách, starší kamarád, podpora učitelům-odborné konzultace), </a:t>
            </a:r>
            <a:endParaRPr lang="cs-CZ" sz="2000" dirty="0" smtClean="0"/>
          </a:p>
          <a:p>
            <a:r>
              <a:rPr lang="cs-CZ" sz="2000" dirty="0" smtClean="0"/>
              <a:t>terénní </a:t>
            </a:r>
            <a:r>
              <a:rPr lang="cs-CZ" sz="2000" dirty="0"/>
              <a:t>soc. práce při městě – Nové Město; </a:t>
            </a:r>
            <a:endParaRPr lang="cs-CZ" sz="2000" dirty="0" smtClean="0"/>
          </a:p>
          <a:p>
            <a:r>
              <a:rPr lang="cs-CZ" sz="2000" dirty="0" smtClean="0"/>
              <a:t>fungují </a:t>
            </a:r>
            <a:r>
              <a:rPr lang="cs-CZ" sz="2000" dirty="0"/>
              <a:t>Job kluby; </a:t>
            </a:r>
            <a:endParaRPr lang="cs-CZ" sz="2000" dirty="0" smtClean="0"/>
          </a:p>
          <a:p>
            <a:r>
              <a:rPr lang="cs-CZ" sz="2000" dirty="0" smtClean="0"/>
              <a:t>pokračuje </a:t>
            </a:r>
            <a:r>
              <a:rPr lang="cs-CZ" sz="2000" dirty="0" err="1"/>
              <a:t>Amaro</a:t>
            </a:r>
            <a:r>
              <a:rPr lang="cs-CZ" sz="2000" dirty="0"/>
              <a:t> Suno (zajištění financování); </a:t>
            </a:r>
            <a:endParaRPr lang="cs-CZ" sz="2000" dirty="0" smtClean="0"/>
          </a:p>
          <a:p>
            <a:r>
              <a:rPr lang="cs-CZ" sz="2000" dirty="0" smtClean="0"/>
              <a:t>vznik </a:t>
            </a:r>
            <a:r>
              <a:rPr lang="cs-CZ" sz="2000" dirty="0"/>
              <a:t>volnočasového klubu Frýdlant. </a:t>
            </a:r>
            <a:endParaRPr lang="cs-CZ" sz="2000" dirty="0" smtClean="0"/>
          </a:p>
          <a:p>
            <a:r>
              <a:rPr lang="cs-CZ" sz="2000" dirty="0" smtClean="0"/>
              <a:t>Veřejné </a:t>
            </a:r>
            <a:r>
              <a:rPr lang="cs-CZ" sz="2000" dirty="0"/>
              <a:t>projednávání v obcích pomocí metody Tvorba vize komunity (Kunratice, Bulovka, Višňová)</a:t>
            </a:r>
          </a:p>
          <a:p>
            <a:endParaRPr lang="cs-CZ" sz="2000" dirty="0"/>
          </a:p>
          <a:p>
            <a:pPr marL="0" indent="0">
              <a:buNone/>
            </a:pPr>
            <a:endParaRPr lang="cs-CZ" sz="20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Frýdlantsko</a:t>
            </a:r>
            <a:endParaRPr lang="cs-CZ" b="1" dirty="0">
              <a:solidFill>
                <a:srgbClr val="C00000"/>
              </a:solidFill>
            </a:endParaRPr>
          </a:p>
        </p:txBody>
      </p:sp>
    </p:spTree>
    <p:extLst>
      <p:ext uri="{BB962C8B-B14F-4D97-AF65-F5344CB8AC3E}">
        <p14:creationId xmlns:p14="http://schemas.microsoft.com/office/powerpoint/2010/main" val="4235488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2800" b="1" dirty="0"/>
              <a:t>Plánované aktivity </a:t>
            </a:r>
          </a:p>
          <a:p>
            <a:r>
              <a:rPr lang="cs-CZ" sz="2000" dirty="0"/>
              <a:t>Asistenti prevence kriminality v dalších obcích; </a:t>
            </a:r>
          </a:p>
          <a:p>
            <a:r>
              <a:rPr lang="cs-CZ" sz="2000" dirty="0"/>
              <a:t>Plány prevence kriminality v dalších obcích (příprava Heřmanice, Kunratice, Višňová, Bulovka); </a:t>
            </a:r>
          </a:p>
          <a:p>
            <a:r>
              <a:rPr lang="cs-CZ" sz="2000" dirty="0"/>
              <a:t>SAS pro rodiny s dětmi (od února 2017); </a:t>
            </a:r>
          </a:p>
          <a:p>
            <a:r>
              <a:rPr lang="cs-CZ" sz="2000" dirty="0"/>
              <a:t>NZDM ve Frýdlantu včetně investiční akce (podaný projekt); </a:t>
            </a:r>
            <a:endParaRPr lang="cs-CZ" sz="2000" dirty="0" smtClean="0"/>
          </a:p>
          <a:p>
            <a:r>
              <a:rPr lang="cs-CZ" sz="2000" dirty="0" smtClean="0"/>
              <a:t>projekt </a:t>
            </a:r>
            <a:r>
              <a:rPr lang="cs-CZ" sz="2000" dirty="0"/>
              <a:t>do výzvy inkluzivní vzdělávání v KPSVL (koordinátor inkluze, stáže, předškolní klub, volnočasový klub); </a:t>
            </a:r>
            <a:endParaRPr lang="cs-CZ" sz="2000" dirty="0" smtClean="0"/>
          </a:p>
          <a:p>
            <a:r>
              <a:rPr lang="cs-CZ" sz="2000" dirty="0" smtClean="0"/>
              <a:t>podpora </a:t>
            </a:r>
            <a:r>
              <a:rPr lang="cs-CZ" sz="2000" dirty="0"/>
              <a:t>na posílení infrastruktury z IROP na vzdělávání (příprava projektů); </a:t>
            </a:r>
            <a:endParaRPr lang="cs-CZ" sz="2000" dirty="0" smtClean="0"/>
          </a:p>
          <a:p>
            <a:r>
              <a:rPr lang="cs-CZ" sz="2000" dirty="0" smtClean="0"/>
              <a:t>příprava </a:t>
            </a:r>
            <a:r>
              <a:rPr lang="cs-CZ" sz="2000" dirty="0"/>
              <a:t>projektu IROP sociální bydlení v Novém Městě</a:t>
            </a:r>
          </a:p>
          <a:p>
            <a:endParaRPr lang="cs-CZ"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rgbClr val="C00000"/>
                </a:solidFill>
              </a:rPr>
              <a:t>Frýdlantsko</a:t>
            </a:r>
            <a:endParaRPr lang="cs-CZ" b="1" dirty="0">
              <a:solidFill>
                <a:srgbClr val="C00000"/>
              </a:solidFill>
            </a:endParaRPr>
          </a:p>
        </p:txBody>
      </p:sp>
    </p:spTree>
    <p:extLst>
      <p:ext uri="{BB962C8B-B14F-4D97-AF65-F5344CB8AC3E}">
        <p14:creationId xmlns:p14="http://schemas.microsoft.com/office/powerpoint/2010/main" val="433046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Nový Bor</a:t>
            </a:r>
            <a:endParaRPr lang="cs-CZ" b="1" dirty="0">
              <a:solidFill>
                <a:schemeClr val="tx2"/>
              </a:solidFill>
            </a:endParaRPr>
          </a:p>
        </p:txBody>
      </p:sp>
      <p:sp>
        <p:nvSpPr>
          <p:cNvPr id="4" name="Zástupný symbol pro obsah 2"/>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cs-CZ" sz="3600" b="1" dirty="0" smtClean="0">
                <a:solidFill>
                  <a:schemeClr val="tx2"/>
                </a:solidFill>
              </a:rPr>
              <a:t>Základní milníky spolupráce</a:t>
            </a:r>
          </a:p>
          <a:p>
            <a:r>
              <a:rPr lang="cs-CZ" sz="2800" dirty="0" smtClean="0"/>
              <a:t>Zahájení spolupráce (memorandum): od 2016</a:t>
            </a:r>
            <a:endParaRPr lang="cs-CZ" sz="1900" dirty="0" smtClean="0"/>
          </a:p>
          <a:p>
            <a:r>
              <a:rPr lang="cs-CZ" sz="2800" dirty="0" smtClean="0"/>
              <a:t>Lokální konzultant: 0,5 úvazku</a:t>
            </a:r>
          </a:p>
          <a:p>
            <a:r>
              <a:rPr lang="cs-CZ" sz="2800" dirty="0" smtClean="0"/>
              <a:t>Lokální partnerství: od března 2016; 30 členů (60 osob)</a:t>
            </a:r>
          </a:p>
          <a:p>
            <a:r>
              <a:rPr lang="cs-CZ" sz="2800" dirty="0" smtClean="0"/>
              <a:t>Intenzivní podpora: do konce 2018</a:t>
            </a:r>
          </a:p>
          <a:p>
            <a:r>
              <a:rPr lang="cs-CZ" sz="2800" dirty="0" smtClean="0"/>
              <a:t>Vzdálená podpora: ?</a:t>
            </a:r>
          </a:p>
          <a:p>
            <a:r>
              <a:rPr lang="cs-CZ" sz="2800" dirty="0" smtClean="0"/>
              <a:t>Vstupní analýza: 2016</a:t>
            </a:r>
          </a:p>
          <a:p>
            <a:r>
              <a:rPr lang="cs-CZ" sz="2800" dirty="0" smtClean="0"/>
              <a:t>Schválení SPSZ: říjen 2016</a:t>
            </a:r>
            <a:endParaRPr lang="cs-CZ" sz="2800" dirty="0"/>
          </a:p>
        </p:txBody>
      </p:sp>
    </p:spTree>
    <p:extLst>
      <p:ext uri="{BB962C8B-B14F-4D97-AF65-F5344CB8AC3E}">
        <p14:creationId xmlns:p14="http://schemas.microsoft.com/office/powerpoint/2010/main" val="1439026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4525963"/>
          </a:xfrm>
        </p:spPr>
        <p:txBody>
          <a:bodyPr>
            <a:normAutofit fontScale="92500" lnSpcReduction="10000"/>
          </a:bodyPr>
          <a:lstStyle/>
          <a:p>
            <a:pPr marL="0" indent="0">
              <a:buNone/>
            </a:pPr>
            <a:r>
              <a:rPr lang="cs-CZ" b="1" dirty="0" smtClean="0">
                <a:solidFill>
                  <a:schemeClr val="tx2"/>
                </a:solidFill>
              </a:rPr>
              <a:t>Problémy dle vstupní analýzy</a:t>
            </a:r>
          </a:p>
          <a:p>
            <a:pPr marL="0" indent="0">
              <a:buNone/>
            </a:pPr>
            <a:endParaRPr lang="cs-CZ" sz="2000" dirty="0" smtClean="0"/>
          </a:p>
          <a:p>
            <a:r>
              <a:rPr lang="cs-CZ" sz="2000" dirty="0" smtClean="0"/>
              <a:t>Cca 400 sociálně vyloučených osob; 1 SVL – ubytovna v ul. Severní </a:t>
            </a:r>
          </a:p>
          <a:p>
            <a:r>
              <a:rPr lang="cs-CZ" sz="2000" dirty="0" smtClean="0"/>
              <a:t>nedostatek </a:t>
            </a:r>
            <a:r>
              <a:rPr lang="cs-CZ" sz="2000" dirty="0"/>
              <a:t>vhodných sociálních bytů </a:t>
            </a:r>
          </a:p>
          <a:p>
            <a:r>
              <a:rPr lang="cs-CZ" sz="2000" dirty="0" smtClean="0"/>
              <a:t>nízká </a:t>
            </a:r>
            <a:r>
              <a:rPr lang="cs-CZ" sz="2000" dirty="0"/>
              <a:t>motivovanost a kvalifikace dlouhodobě nezaměstnaných </a:t>
            </a:r>
          </a:p>
          <a:p>
            <a:r>
              <a:rPr lang="cs-CZ" sz="2000" dirty="0" smtClean="0"/>
              <a:t>vysoká </a:t>
            </a:r>
            <a:r>
              <a:rPr lang="cs-CZ" sz="2000" dirty="0"/>
              <a:t>míra zadluženosti a probíhající exekuce, zejm. spotřebitelské úvěry </a:t>
            </a:r>
            <a:r>
              <a:rPr lang="cs-CZ" sz="2000" dirty="0" smtClean="0"/>
              <a:t>u </a:t>
            </a:r>
            <a:r>
              <a:rPr lang="cs-CZ" sz="2000" dirty="0"/>
              <a:t>bankovních i nebankovních společností </a:t>
            </a:r>
          </a:p>
          <a:p>
            <a:r>
              <a:rPr lang="cs-CZ" sz="2000" dirty="0" smtClean="0"/>
              <a:t>rostoucí </a:t>
            </a:r>
            <a:r>
              <a:rPr lang="cs-CZ" sz="2000" dirty="0"/>
              <a:t>počet osob závislých na návykových látkách, zejména mezi mládeží </a:t>
            </a:r>
          </a:p>
          <a:p>
            <a:r>
              <a:rPr lang="cs-CZ" sz="2000" dirty="0" smtClean="0"/>
              <a:t>nedostatečná </a:t>
            </a:r>
            <a:r>
              <a:rPr lang="cs-CZ" sz="2000" dirty="0"/>
              <a:t>finanční gramotnost a právní povědomí osob ohrožených sociálním vyloučením </a:t>
            </a:r>
          </a:p>
          <a:p>
            <a:r>
              <a:rPr lang="cs-CZ" sz="2000" dirty="0" smtClean="0"/>
              <a:t>malá </a:t>
            </a:r>
            <a:r>
              <a:rPr lang="cs-CZ" sz="2000" dirty="0"/>
              <a:t>kapacita komplexní péče o sociálně vyloučené rodiny </a:t>
            </a:r>
          </a:p>
          <a:p>
            <a:r>
              <a:rPr lang="cs-CZ" sz="2000" dirty="0" smtClean="0"/>
              <a:t>nízká </a:t>
            </a:r>
            <a:r>
              <a:rPr lang="cs-CZ" sz="2000" dirty="0"/>
              <a:t>informovanost cílových skupin o možnostech sociálních služeb </a:t>
            </a:r>
          </a:p>
          <a:p>
            <a:r>
              <a:rPr lang="cs-CZ" sz="2000" dirty="0" smtClean="0"/>
              <a:t>chybějící </a:t>
            </a:r>
            <a:r>
              <a:rPr lang="cs-CZ" sz="2000" dirty="0"/>
              <a:t>sociální podniky a další možnosti prostupného zaměstnávání </a:t>
            </a:r>
          </a:p>
          <a:p>
            <a:pPr marL="0" indent="0">
              <a:buNone/>
            </a:pPr>
            <a:endParaRPr lang="cs-CZ" sz="2000" dirty="0" smtClean="0"/>
          </a:p>
          <a:p>
            <a:endParaRPr lang="cs-CZ" sz="2000" dirty="0" smtClean="0"/>
          </a:p>
          <a:p>
            <a:endParaRPr lang="cs-CZ" sz="2000" dirty="0" smtClean="0"/>
          </a:p>
          <a:p>
            <a:endParaRPr lang="cs-CZ" sz="2000" dirty="0"/>
          </a:p>
        </p:txBody>
      </p:sp>
      <p:sp>
        <p:nvSpPr>
          <p:cNvPr id="4" name="Nadpis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Nový Bor</a:t>
            </a:r>
            <a:endParaRPr lang="cs-CZ" b="1" dirty="0">
              <a:solidFill>
                <a:schemeClr val="tx2"/>
              </a:solidFill>
            </a:endParaRPr>
          </a:p>
        </p:txBody>
      </p:sp>
    </p:spTree>
    <p:extLst>
      <p:ext uri="{BB962C8B-B14F-4D97-AF65-F5344CB8AC3E}">
        <p14:creationId xmlns:p14="http://schemas.microsoft.com/office/powerpoint/2010/main" val="336033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805264"/>
          </a:xfrm>
        </p:spPr>
        <p:txBody>
          <a:bodyPr>
            <a:normAutofit fontScale="92500" lnSpcReduction="10000"/>
          </a:bodyPr>
          <a:lstStyle/>
          <a:p>
            <a:pPr marL="0" indent="0">
              <a:buNone/>
            </a:pPr>
            <a:r>
              <a:rPr lang="cs-CZ" sz="3400" b="1" dirty="0" smtClean="0">
                <a:solidFill>
                  <a:schemeClr val="tx2"/>
                </a:solidFill>
              </a:rPr>
              <a:t>Plánovaná a realizovaná opatření dle SPSZ:</a:t>
            </a:r>
          </a:p>
          <a:p>
            <a:pPr marL="0" indent="0">
              <a:buNone/>
            </a:pPr>
            <a:r>
              <a:rPr lang="cs-CZ" sz="2200" b="1" dirty="0" smtClean="0"/>
              <a:t>Bydlení</a:t>
            </a:r>
          </a:p>
          <a:p>
            <a:r>
              <a:rPr lang="cs-CZ" sz="2000" dirty="0" smtClean="0"/>
              <a:t>od </a:t>
            </a:r>
            <a:r>
              <a:rPr lang="cs-CZ" sz="2000" dirty="0"/>
              <a:t>roku 2020 </a:t>
            </a:r>
            <a:r>
              <a:rPr lang="cs-CZ" sz="2000" dirty="0" smtClean="0"/>
              <a:t>se rozšíří </a:t>
            </a:r>
            <a:r>
              <a:rPr lang="cs-CZ" sz="2000" dirty="0"/>
              <a:t>kapacita sociálního bydlení nejméně o 8 bytů 1+kk/2+1 a o 1 byt 3+1</a:t>
            </a:r>
          </a:p>
          <a:p>
            <a:r>
              <a:rPr lang="cs-CZ" sz="2000" dirty="0" smtClean="0"/>
              <a:t>Město od </a:t>
            </a:r>
            <a:r>
              <a:rPr lang="cs-CZ" sz="2000" dirty="0"/>
              <a:t>roku 2017 poskytne 1 byt 3+1 pro sdílené bydlení s dozorem pro děti z  dětského domova </a:t>
            </a:r>
            <a:endParaRPr lang="cs-CZ" sz="2000" dirty="0" smtClean="0"/>
          </a:p>
          <a:p>
            <a:r>
              <a:rPr lang="cs-CZ" sz="2000" dirty="0"/>
              <a:t>Od roku 2018 funguje v návaznosti na sociální práci ve městě minimálně v 1 sociálně vyloučené lokalitě komunitní sociální pracovník</a:t>
            </a:r>
          </a:p>
          <a:p>
            <a:r>
              <a:rPr lang="cs-CZ" sz="2000" dirty="0"/>
              <a:t>Od roku 2018 jsou zavedeni v  sociálně vyloučených lokalitách a objektech s větším množstvím sociálních bytů domovníci</a:t>
            </a:r>
          </a:p>
          <a:p>
            <a:r>
              <a:rPr lang="cs-CZ" sz="2000" dirty="0" smtClean="0"/>
              <a:t>Od </a:t>
            </a:r>
            <a:r>
              <a:rPr lang="cs-CZ" sz="2000" dirty="0"/>
              <a:t>roku 2017 využívá rozličných možností volnočasových aktivit v Novém Boru 50 obyvatel sociálně vyloučených </a:t>
            </a:r>
            <a:r>
              <a:rPr lang="cs-CZ" sz="2000" dirty="0" smtClean="0"/>
              <a:t>lokalit</a:t>
            </a:r>
          </a:p>
          <a:p>
            <a:r>
              <a:rPr lang="cs-CZ" sz="2000" dirty="0"/>
              <a:t>Cílová skupina (CS) je od roku 2017 podpořena ve zvyšování pracovních kompetencí, návyků a motivace pracovat. Podpořeno bude min. 100 osob/rok </a:t>
            </a:r>
          </a:p>
          <a:p>
            <a:r>
              <a:rPr lang="cs-CZ" sz="2000" dirty="0" smtClean="0"/>
              <a:t>Město </a:t>
            </a:r>
            <a:r>
              <a:rPr lang="cs-CZ" sz="2000" dirty="0"/>
              <a:t>Nový Bor a další zaměstnavatelé jsou od roku 2018 podporováni k zaměstnávání motivovaných nezaměstnaných klientů a těch, kteří se osvědčili při VPP </a:t>
            </a:r>
          </a:p>
          <a:p>
            <a:r>
              <a:rPr lang="cs-CZ" sz="2000" dirty="0" smtClean="0"/>
              <a:t>Do </a:t>
            </a:r>
            <a:r>
              <a:rPr lang="cs-CZ" sz="2000" dirty="0"/>
              <a:t>roku 2019 bude provozován nejméně jeden sociální podnik, který bude zaměstnávat CS z Nového Boru</a:t>
            </a:r>
          </a:p>
          <a:p>
            <a:endParaRPr lang="cs-CZ" sz="2000" dirty="0"/>
          </a:p>
          <a:p>
            <a:endParaRPr lang="cs-CZ" sz="2000" dirty="0"/>
          </a:p>
          <a:p>
            <a:endParaRPr lang="cs-CZ" sz="2000" dirty="0"/>
          </a:p>
          <a:p>
            <a:pPr marL="0" indent="0">
              <a:buNone/>
            </a:pPr>
            <a:endParaRPr lang="cs-CZ" sz="20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Nový Bor</a:t>
            </a:r>
            <a:endParaRPr lang="cs-CZ" b="1" dirty="0">
              <a:solidFill>
                <a:schemeClr val="tx2"/>
              </a:solidFill>
            </a:endParaRPr>
          </a:p>
        </p:txBody>
      </p:sp>
    </p:spTree>
    <p:extLst>
      <p:ext uri="{BB962C8B-B14F-4D97-AF65-F5344CB8AC3E}">
        <p14:creationId xmlns:p14="http://schemas.microsoft.com/office/powerpoint/2010/main" val="950499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805264"/>
          </a:xfrm>
        </p:spPr>
        <p:txBody>
          <a:bodyPr>
            <a:normAutofit/>
          </a:bodyPr>
          <a:lstStyle/>
          <a:p>
            <a:pPr marL="0" indent="0">
              <a:buNone/>
            </a:pPr>
            <a:r>
              <a:rPr lang="cs-CZ" sz="3400" b="1" dirty="0" smtClean="0">
                <a:solidFill>
                  <a:schemeClr val="tx2"/>
                </a:solidFill>
              </a:rPr>
              <a:t>Plánovaná a realizovaná opatření dle SPSZ:</a:t>
            </a:r>
          </a:p>
          <a:p>
            <a:pPr marL="0" indent="0">
              <a:buNone/>
            </a:pPr>
            <a:r>
              <a:rPr lang="cs-CZ" sz="2200" b="1" dirty="0" smtClean="0"/>
              <a:t>Zaměstnanost</a:t>
            </a:r>
          </a:p>
          <a:p>
            <a:r>
              <a:rPr lang="cs-CZ" sz="2000" dirty="0" smtClean="0"/>
              <a:t>Cílová </a:t>
            </a:r>
            <a:r>
              <a:rPr lang="cs-CZ" sz="2000" dirty="0"/>
              <a:t>skupina (CS) je od roku 2017 podpořena ve zvyšování pracovních kompetencí, návyků a motivace pracovat. Podpořeno bude min. 100 osob/rok </a:t>
            </a:r>
          </a:p>
          <a:p>
            <a:r>
              <a:rPr lang="cs-CZ" sz="2000" dirty="0" smtClean="0"/>
              <a:t>Město </a:t>
            </a:r>
            <a:r>
              <a:rPr lang="cs-CZ" sz="2000" dirty="0"/>
              <a:t>Nový Bor a další zaměstnavatelé jsou od roku 2018 podporováni k zaměstnávání motivovaných nezaměstnaných klientů a těch, kteří se osvědčili při VPP </a:t>
            </a:r>
          </a:p>
          <a:p>
            <a:r>
              <a:rPr lang="cs-CZ" sz="2000" dirty="0" smtClean="0"/>
              <a:t>Do </a:t>
            </a:r>
            <a:r>
              <a:rPr lang="cs-CZ" sz="2000" dirty="0"/>
              <a:t>roku 2019 bude provozován nejméně jeden sociální podnik, který bude zaměstnávat CS z Nového Boru</a:t>
            </a:r>
          </a:p>
          <a:p>
            <a:endParaRPr lang="cs-CZ" sz="2000" dirty="0"/>
          </a:p>
          <a:p>
            <a:endParaRPr lang="cs-CZ" sz="2000" dirty="0"/>
          </a:p>
          <a:p>
            <a:endParaRPr lang="cs-CZ" sz="2000" dirty="0"/>
          </a:p>
          <a:p>
            <a:pPr marL="0" indent="0">
              <a:buNone/>
            </a:pPr>
            <a:endParaRPr lang="cs-CZ" sz="20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Nový Bor</a:t>
            </a:r>
            <a:endParaRPr lang="cs-CZ" b="1" dirty="0">
              <a:solidFill>
                <a:schemeClr val="tx2"/>
              </a:solidFill>
            </a:endParaRPr>
          </a:p>
        </p:txBody>
      </p:sp>
    </p:spTree>
    <p:extLst>
      <p:ext uri="{BB962C8B-B14F-4D97-AF65-F5344CB8AC3E}">
        <p14:creationId xmlns:p14="http://schemas.microsoft.com/office/powerpoint/2010/main" val="1460383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79973" y="1260756"/>
            <a:ext cx="8229600" cy="4525963"/>
          </a:xfrm>
        </p:spPr>
        <p:txBody>
          <a:bodyPr>
            <a:normAutofit/>
          </a:bodyPr>
          <a:lstStyle/>
          <a:p>
            <a:pPr marL="0" indent="0">
              <a:buNone/>
            </a:pPr>
            <a:r>
              <a:rPr lang="cs-CZ" sz="2400" b="1" dirty="0"/>
              <a:t>Sociální služby a rodina</a:t>
            </a:r>
          </a:p>
          <a:p>
            <a:r>
              <a:rPr lang="cs-CZ" sz="2000" dirty="0" smtClean="0"/>
              <a:t>Od </a:t>
            </a:r>
            <a:r>
              <a:rPr lang="cs-CZ" sz="2000" dirty="0"/>
              <a:t>roku 2017 je zajištěna dostupnost ambulantních a terénních služeb sociální prevence (SAS i SPOD) pro 130 rodin s dětmi/rok</a:t>
            </a:r>
          </a:p>
          <a:p>
            <a:r>
              <a:rPr lang="cs-CZ" sz="2000" dirty="0" smtClean="0"/>
              <a:t>Od </a:t>
            </a:r>
            <a:r>
              <a:rPr lang="cs-CZ" sz="2000" dirty="0"/>
              <a:t>roku 2018 je pro 100 klientů ročně rozšířena dostupnost ambulantního odborného sociálního poradenství (včetně dluhového)</a:t>
            </a:r>
          </a:p>
          <a:p>
            <a:r>
              <a:rPr lang="cs-CZ" sz="2000" dirty="0" smtClean="0"/>
              <a:t>Služby </a:t>
            </a:r>
            <a:r>
              <a:rPr lang="cs-CZ" sz="2000" dirty="0"/>
              <a:t>protidrogové prevence v Novém Boru od roku 2018 podpoří 40 klientů a jejich blízkých ročně</a:t>
            </a:r>
          </a:p>
          <a:p>
            <a:r>
              <a:rPr lang="cs-CZ" sz="2000" dirty="0" smtClean="0"/>
              <a:t>Od </a:t>
            </a:r>
            <a:r>
              <a:rPr lang="cs-CZ" sz="2000" dirty="0"/>
              <a:t>roku 2017 podpořit a rozšířit fungující volnočasové aktivity pro neorganizovanou mládež v Novém Boru pro 80 klientů/rok a účinně předcházet jejich rizikovému chování</a:t>
            </a:r>
          </a:p>
          <a:p>
            <a:r>
              <a:rPr lang="cs-CZ" sz="2000" b="1" dirty="0" smtClean="0"/>
              <a:t>4</a:t>
            </a:r>
            <a:r>
              <a:rPr lang="cs-CZ" sz="2000" b="1" dirty="0"/>
              <a:t>. Zajistit služby pro osoby bez přístřeší a v bytové nouzi</a:t>
            </a:r>
            <a:endParaRPr lang="cs-CZ" sz="2000" dirty="0"/>
          </a:p>
          <a:p>
            <a:pPr marL="0" indent="0">
              <a:buNone/>
            </a:pPr>
            <a:r>
              <a:rPr lang="cs-CZ" sz="2000" dirty="0" smtClean="0"/>
              <a:t>Od </a:t>
            </a:r>
            <a:r>
              <a:rPr lang="cs-CZ" sz="2000" dirty="0"/>
              <a:t>roku 2017 je pomocí služeb a poskytnutého zázemí podpořeno minimálně 40 klientů/rok</a:t>
            </a:r>
          </a:p>
          <a:p>
            <a:endParaRPr lang="cs-CZ"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Nový Bor</a:t>
            </a:r>
            <a:endParaRPr lang="cs-CZ" b="1" dirty="0">
              <a:solidFill>
                <a:schemeClr val="tx2"/>
              </a:solidFill>
            </a:endParaRPr>
          </a:p>
        </p:txBody>
      </p:sp>
    </p:spTree>
    <p:extLst>
      <p:ext uri="{BB962C8B-B14F-4D97-AF65-F5344CB8AC3E}">
        <p14:creationId xmlns:p14="http://schemas.microsoft.com/office/powerpoint/2010/main" val="354268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2"/>
          <p:cNvSpPr txBox="1">
            <a:spLocks noChangeArrowheads="1"/>
          </p:cNvSpPr>
          <p:nvPr/>
        </p:nvSpPr>
        <p:spPr bwMode="auto">
          <a:xfrm>
            <a:off x="315872" y="1412776"/>
            <a:ext cx="8496300" cy="52651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marL="342900" lvl="0" indent="-342900" defTabSz="914400" eaLnBrk="1" hangingPunct="1">
              <a:buClrTx/>
              <a:buSzTx/>
              <a:buFont typeface="Arial" pitchFamily="34" charset="0"/>
              <a:buChar char="•"/>
              <a:tabLst/>
            </a:pPr>
            <a:r>
              <a:rPr lang="cs-CZ" altLang="cs-CZ" sz="2400" b="1" dirty="0">
                <a:solidFill>
                  <a:srgbClr val="000000"/>
                </a:solidFill>
                <a:latin typeface="+mn-lt"/>
                <a:ea typeface="+mn-ea"/>
              </a:rPr>
              <a:t>Vedoucí oddělení</a:t>
            </a:r>
          </a:p>
          <a:p>
            <a:pPr marL="342900" lvl="0" indent="-342900" defTabSz="914400" eaLnBrk="1" hangingPunct="1">
              <a:buClrTx/>
              <a:buSzTx/>
              <a:buFont typeface="Arial" pitchFamily="34" charset="0"/>
              <a:buChar char="•"/>
              <a:tabLst/>
            </a:pPr>
            <a:endParaRPr lang="cs-CZ" altLang="cs-CZ" sz="2400" dirty="0">
              <a:solidFill>
                <a:srgbClr val="000000"/>
              </a:solidFill>
              <a:latin typeface="+mn-lt"/>
              <a:ea typeface="+mn-ea"/>
            </a:endParaRPr>
          </a:p>
          <a:p>
            <a:pPr marL="342900" lvl="0" indent="-342900" defTabSz="914400" eaLnBrk="1" hangingPunct="1">
              <a:buClrTx/>
              <a:buSzTx/>
              <a:buFont typeface="Arial" pitchFamily="34" charset="0"/>
              <a:buChar char="•"/>
              <a:tabLst/>
            </a:pPr>
            <a:r>
              <a:rPr lang="cs-CZ" altLang="cs-CZ" sz="2400" b="1" dirty="0">
                <a:solidFill>
                  <a:srgbClr val="000000"/>
                </a:solidFill>
                <a:latin typeface="+mn-lt"/>
                <a:ea typeface="+mn-ea"/>
              </a:rPr>
              <a:t>Metodik</a:t>
            </a:r>
            <a:r>
              <a:rPr lang="cs-CZ" altLang="cs-CZ" sz="2400" dirty="0">
                <a:solidFill>
                  <a:srgbClr val="000000"/>
                </a:solidFill>
                <a:latin typeface="+mn-lt"/>
                <a:ea typeface="+mn-ea"/>
              </a:rPr>
              <a:t> lokálních konzultantů</a:t>
            </a:r>
          </a:p>
          <a:p>
            <a:pPr marL="342900" lvl="0" indent="-342900" defTabSz="914400" eaLnBrk="1" hangingPunct="1">
              <a:buClrTx/>
              <a:buSzTx/>
              <a:buFont typeface="Arial" pitchFamily="34" charset="0"/>
              <a:buChar char="•"/>
              <a:tabLst/>
            </a:pPr>
            <a:endParaRPr lang="cs-CZ" altLang="cs-CZ" sz="2400" dirty="0">
              <a:solidFill>
                <a:srgbClr val="000000"/>
              </a:solidFill>
              <a:latin typeface="+mn-lt"/>
              <a:ea typeface="+mn-ea"/>
            </a:endParaRPr>
          </a:p>
          <a:p>
            <a:pPr marL="342900" lvl="0" indent="-342900" defTabSz="914400" eaLnBrk="1" hangingPunct="1">
              <a:buClrTx/>
              <a:buSzTx/>
              <a:buFont typeface="Arial" pitchFamily="34" charset="0"/>
              <a:buChar char="•"/>
              <a:tabLst/>
            </a:pPr>
            <a:r>
              <a:rPr lang="cs-CZ" altLang="cs-CZ" sz="2400" b="1" dirty="0">
                <a:solidFill>
                  <a:srgbClr val="000000"/>
                </a:solidFill>
                <a:latin typeface="+mn-lt"/>
                <a:ea typeface="+mn-ea"/>
              </a:rPr>
              <a:t>Lokální konzultanti  </a:t>
            </a:r>
            <a:r>
              <a:rPr lang="cs-CZ" altLang="cs-CZ" sz="2400" dirty="0">
                <a:solidFill>
                  <a:srgbClr val="000000"/>
                </a:solidFill>
                <a:latin typeface="+mn-lt"/>
                <a:ea typeface="+mn-ea"/>
              </a:rPr>
              <a:t>- min. 0,5 úvazek LK v každém městě/lokalitě</a:t>
            </a:r>
          </a:p>
          <a:p>
            <a:pPr marL="342900" lvl="0" indent="-342900" defTabSz="914400" eaLnBrk="1" hangingPunct="1">
              <a:buClrTx/>
              <a:buSzTx/>
              <a:buFont typeface="Arial" pitchFamily="34" charset="0"/>
              <a:buChar char="•"/>
              <a:tabLst/>
            </a:pPr>
            <a:endParaRPr lang="cs-CZ" altLang="cs-CZ" sz="2400" dirty="0">
              <a:solidFill>
                <a:srgbClr val="000000"/>
              </a:solidFill>
              <a:latin typeface="+mn-lt"/>
              <a:ea typeface="+mn-ea"/>
            </a:endParaRPr>
          </a:p>
          <a:p>
            <a:pPr marL="342900" lvl="0" indent="-342900" defTabSz="914400" eaLnBrk="1" hangingPunct="1">
              <a:buClrTx/>
              <a:buSzTx/>
              <a:buFont typeface="Arial" pitchFamily="34" charset="0"/>
              <a:buChar char="•"/>
              <a:tabLst/>
            </a:pPr>
            <a:r>
              <a:rPr lang="cs-CZ" altLang="cs-CZ" sz="2400" b="1" dirty="0">
                <a:solidFill>
                  <a:srgbClr val="000000"/>
                </a:solidFill>
                <a:latin typeface="+mn-lt"/>
                <a:ea typeface="+mn-ea"/>
              </a:rPr>
              <a:t>Lokální odborníci </a:t>
            </a:r>
            <a:r>
              <a:rPr lang="cs-CZ" altLang="cs-CZ" sz="2400" dirty="0">
                <a:solidFill>
                  <a:srgbClr val="000000"/>
                </a:solidFill>
                <a:latin typeface="+mn-lt"/>
                <a:ea typeface="+mn-ea"/>
              </a:rPr>
              <a:t>- sociální bydlení, zaměstnanost, sociální služby, komunitní práce, výzkumy, dluhy, rodinná politika, zdraví, prevenci kriminality, bezpečnost, </a:t>
            </a:r>
            <a:r>
              <a:rPr lang="cs-CZ" altLang="cs-CZ" sz="2400" dirty="0" smtClean="0">
                <a:solidFill>
                  <a:srgbClr val="000000"/>
                </a:solidFill>
                <a:latin typeface="+mn-lt"/>
                <a:ea typeface="+mn-ea"/>
              </a:rPr>
              <a:t>projektový poradce na </a:t>
            </a:r>
            <a:r>
              <a:rPr lang="cs-CZ" altLang="cs-CZ" sz="2400" dirty="0">
                <a:solidFill>
                  <a:srgbClr val="000000"/>
                </a:solidFill>
                <a:latin typeface="+mn-lt"/>
                <a:ea typeface="+mn-ea"/>
              </a:rPr>
              <a:t>OPZ</a:t>
            </a:r>
            <a:r>
              <a:rPr lang="cs-CZ" altLang="cs-CZ" sz="2400" dirty="0" smtClean="0">
                <a:solidFill>
                  <a:srgbClr val="000000"/>
                </a:solidFill>
                <a:latin typeface="+mn-lt"/>
                <a:ea typeface="+mn-ea"/>
              </a:rPr>
              <a:t>, projektový poradce </a:t>
            </a:r>
            <a:r>
              <a:rPr lang="cs-CZ" altLang="cs-CZ" sz="2400" dirty="0">
                <a:solidFill>
                  <a:srgbClr val="000000"/>
                </a:solidFill>
                <a:latin typeface="+mn-lt"/>
                <a:ea typeface="+mn-ea"/>
              </a:rPr>
              <a:t>na IROP</a:t>
            </a:r>
          </a:p>
          <a:p>
            <a:pPr marL="342900" lvl="0" indent="-342900" defTabSz="914400" eaLnBrk="1" hangingPunct="1">
              <a:buClrTx/>
              <a:buSzTx/>
              <a:buFont typeface="Arial" pitchFamily="34" charset="0"/>
              <a:buChar char="•"/>
              <a:tabLst/>
            </a:pPr>
            <a:endParaRPr lang="cs-CZ" altLang="cs-CZ" sz="2400" dirty="0">
              <a:solidFill>
                <a:srgbClr val="000000"/>
              </a:solidFill>
              <a:latin typeface="+mn-lt"/>
              <a:ea typeface="+mn-ea"/>
            </a:endParaRPr>
          </a:p>
          <a:p>
            <a:pPr marL="342900" lvl="0" indent="-342900" defTabSz="914400" eaLnBrk="1" hangingPunct="1">
              <a:buClrTx/>
              <a:buSzTx/>
              <a:buFont typeface="Arial" pitchFamily="34" charset="0"/>
              <a:buChar char="•"/>
              <a:tabLst/>
            </a:pPr>
            <a:r>
              <a:rPr lang="cs-CZ" altLang="cs-CZ" sz="2400" b="1" dirty="0" smtClean="0">
                <a:solidFill>
                  <a:srgbClr val="000000"/>
                </a:solidFill>
                <a:latin typeface="+mn-lt"/>
                <a:ea typeface="+mn-ea"/>
              </a:rPr>
              <a:t>Lokální koordinátor </a:t>
            </a:r>
            <a:r>
              <a:rPr lang="cs-CZ" altLang="cs-CZ" sz="2400" b="1" dirty="0">
                <a:solidFill>
                  <a:srgbClr val="000000"/>
                </a:solidFill>
                <a:latin typeface="+mn-lt"/>
                <a:ea typeface="+mn-ea"/>
              </a:rPr>
              <a:t>inkluze</a:t>
            </a:r>
            <a:r>
              <a:rPr lang="cs-CZ" altLang="cs-CZ" sz="2400" dirty="0">
                <a:solidFill>
                  <a:srgbClr val="000000"/>
                </a:solidFill>
                <a:latin typeface="+mn-lt"/>
                <a:ea typeface="+mn-ea"/>
              </a:rPr>
              <a:t> </a:t>
            </a:r>
            <a:r>
              <a:rPr lang="cs-CZ" altLang="cs-CZ" sz="2400" dirty="0" smtClean="0">
                <a:solidFill>
                  <a:srgbClr val="000000"/>
                </a:solidFill>
                <a:latin typeface="+mn-lt"/>
                <a:ea typeface="+mn-ea"/>
              </a:rPr>
              <a:t>(5 úvazků) </a:t>
            </a:r>
            <a:r>
              <a:rPr lang="cs-CZ" altLang="cs-CZ" sz="2400" dirty="0">
                <a:solidFill>
                  <a:srgbClr val="000000"/>
                </a:solidFill>
                <a:latin typeface="+mn-lt"/>
                <a:ea typeface="+mn-ea"/>
              </a:rPr>
              <a:t>+ </a:t>
            </a:r>
            <a:r>
              <a:rPr lang="cs-CZ" altLang="cs-CZ" sz="2400" b="1" dirty="0">
                <a:solidFill>
                  <a:srgbClr val="000000"/>
                </a:solidFill>
                <a:latin typeface="+mn-lt"/>
                <a:ea typeface="+mn-ea"/>
              </a:rPr>
              <a:t>metodik inkluzivního vzdělávání </a:t>
            </a:r>
            <a:r>
              <a:rPr lang="cs-CZ" altLang="cs-CZ" sz="2400" dirty="0">
                <a:solidFill>
                  <a:srgbClr val="000000"/>
                </a:solidFill>
                <a:latin typeface="+mn-lt"/>
                <a:ea typeface="+mn-ea"/>
              </a:rPr>
              <a:t>+ </a:t>
            </a:r>
            <a:r>
              <a:rPr lang="cs-CZ" altLang="cs-CZ" sz="2400" b="1" dirty="0">
                <a:solidFill>
                  <a:srgbClr val="000000"/>
                </a:solidFill>
                <a:latin typeface="+mn-lt"/>
                <a:ea typeface="+mn-ea"/>
              </a:rPr>
              <a:t>odborník na OP VVV </a:t>
            </a:r>
            <a:r>
              <a:rPr lang="cs-CZ" altLang="cs-CZ" sz="2400" dirty="0">
                <a:solidFill>
                  <a:srgbClr val="000000"/>
                </a:solidFill>
                <a:latin typeface="+mn-lt"/>
                <a:ea typeface="+mn-ea"/>
              </a:rPr>
              <a:t>- od </a:t>
            </a:r>
            <a:r>
              <a:rPr lang="cs-CZ" altLang="cs-CZ" sz="2400" dirty="0" smtClean="0">
                <a:solidFill>
                  <a:srgbClr val="000000"/>
                </a:solidFill>
                <a:latin typeface="+mn-lt"/>
                <a:ea typeface="+mn-ea"/>
              </a:rPr>
              <a:t>8/2016 </a:t>
            </a:r>
            <a:r>
              <a:rPr lang="cs-CZ" altLang="cs-CZ" sz="2400" dirty="0">
                <a:solidFill>
                  <a:srgbClr val="000000"/>
                </a:solidFill>
                <a:latin typeface="+mn-lt"/>
                <a:ea typeface="+mn-ea"/>
              </a:rPr>
              <a:t>projekt OP VVV</a:t>
            </a:r>
          </a:p>
        </p:txBody>
      </p:sp>
      <p:sp>
        <p:nvSpPr>
          <p:cNvPr id="5" name="Nadpis 1"/>
          <p:cNvSpPr txBox="1">
            <a:spLocks/>
          </p:cNvSpPr>
          <p:nvPr/>
        </p:nvSpPr>
        <p:spPr>
          <a:xfrm>
            <a:off x="497564" y="590684"/>
            <a:ext cx="8229600" cy="82209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Organizační struktura RCS</a:t>
            </a:r>
            <a:endParaRPr lang="cs-CZ" b="1" dirty="0">
              <a:solidFill>
                <a:schemeClr val="tx2"/>
              </a:solidFill>
            </a:endParaRPr>
          </a:p>
        </p:txBody>
      </p:sp>
    </p:spTree>
    <p:extLst>
      <p:ext uri="{BB962C8B-B14F-4D97-AF65-F5344CB8AC3E}">
        <p14:creationId xmlns:p14="http://schemas.microsoft.com/office/powerpoint/2010/main" val="11122223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73388"/>
            <a:ext cx="8229600" cy="4525963"/>
          </a:xfrm>
        </p:spPr>
        <p:txBody>
          <a:bodyPr>
            <a:normAutofit fontScale="25000" lnSpcReduction="20000"/>
          </a:bodyPr>
          <a:lstStyle/>
          <a:p>
            <a:pPr marL="0" indent="0">
              <a:buNone/>
            </a:pPr>
            <a:r>
              <a:rPr lang="cs-CZ" sz="9600" b="1" i="1" dirty="0"/>
              <a:t>Další informace/zajímavosti</a:t>
            </a:r>
            <a:r>
              <a:rPr lang="cs-CZ" sz="9600" b="1" i="1" dirty="0" smtClean="0"/>
              <a:t>:</a:t>
            </a:r>
          </a:p>
          <a:p>
            <a:r>
              <a:rPr lang="cs-CZ" sz="8000" dirty="0" smtClean="0"/>
              <a:t>Proběhla </a:t>
            </a:r>
            <a:r>
              <a:rPr lang="cs-CZ" sz="8000" dirty="0"/>
              <a:t>dvě setkání se sekundární cílovou skupinou. S ubytovanými na ubytovně a s neorganizovanou mládeží v NZDM Vafle od Rodiny v centru</a:t>
            </a:r>
            <a:r>
              <a:rPr lang="cs-CZ" sz="8000" dirty="0" smtClean="0"/>
              <a:t>.</a:t>
            </a:r>
          </a:p>
          <a:p>
            <a:endParaRPr lang="cs-CZ" sz="6200" dirty="0"/>
          </a:p>
          <a:p>
            <a:pPr marL="0" indent="0">
              <a:buNone/>
            </a:pPr>
            <a:r>
              <a:rPr lang="cs-CZ" sz="8000" u="sng" dirty="0"/>
              <a:t>Ubytovna:</a:t>
            </a:r>
            <a:endParaRPr lang="cs-CZ" sz="8000" dirty="0"/>
          </a:p>
          <a:p>
            <a:r>
              <a:rPr lang="cs-CZ" sz="8000" dirty="0"/>
              <a:t>Skupinová diskuze, které se účastnilo 11 dospělých obyvatel ubytovny Severní, byla tematicky zaměřena především na problematiku bydlení a zaměstnanosti. Okrajově se dotkla i oblasti vzdělanosti a dluhové problematiky. Mezi respondenty byli jak lidé, kteří bydlí na ubytovně teprve krátce, tak lidé, kteří tam mají své útočiště hned několik let. Diskuze tak nabídla komplexní vhled do života lidí na této ubytovně, kterou provozuje Farní Charita Česká Lípa</a:t>
            </a:r>
            <a:r>
              <a:rPr lang="cs-CZ" sz="8000" dirty="0" smtClean="0"/>
              <a:t>.</a:t>
            </a:r>
          </a:p>
          <a:p>
            <a:endParaRPr lang="cs-CZ" sz="6200" dirty="0"/>
          </a:p>
          <a:p>
            <a:pPr marL="0" indent="0">
              <a:buNone/>
            </a:pPr>
            <a:r>
              <a:rPr lang="cs-CZ" sz="8000" u="sng" dirty="0"/>
              <a:t>NZDM:</a:t>
            </a:r>
            <a:endParaRPr lang="cs-CZ" sz="8000" dirty="0"/>
          </a:p>
          <a:p>
            <a:r>
              <a:rPr lang="cs-CZ" sz="8000" dirty="0"/>
              <a:t>Setkání se týkalo oblíbených volnočasových aktivit, kterých se neorganizované mládež v Novém Boru účastní, dále pak jaké mají pracovní zkušenosti, jaké mají ve svém okolí vzory.</a:t>
            </a:r>
          </a:p>
          <a:p>
            <a:endParaRPr lang="cs-CZ" sz="62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Nový Bor</a:t>
            </a:r>
            <a:endParaRPr lang="cs-CZ" b="1" dirty="0">
              <a:solidFill>
                <a:schemeClr val="tx2"/>
              </a:solidFill>
            </a:endParaRPr>
          </a:p>
        </p:txBody>
      </p:sp>
    </p:spTree>
    <p:extLst>
      <p:ext uri="{BB962C8B-B14F-4D97-AF65-F5344CB8AC3E}">
        <p14:creationId xmlns:p14="http://schemas.microsoft.com/office/powerpoint/2010/main" val="512303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Liberec</a:t>
            </a:r>
            <a:endParaRPr lang="cs-CZ" b="1" dirty="0">
              <a:solidFill>
                <a:schemeClr val="tx2"/>
              </a:solidFill>
            </a:endParaRPr>
          </a:p>
        </p:txBody>
      </p:sp>
      <p:sp>
        <p:nvSpPr>
          <p:cNvPr id="4" name="Zástupný symbol pro obsah 2"/>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cs-CZ" sz="3600" b="1" dirty="0" smtClean="0">
                <a:solidFill>
                  <a:schemeClr val="tx2"/>
                </a:solidFill>
              </a:rPr>
              <a:t>Základní milníky spolupráce</a:t>
            </a:r>
          </a:p>
          <a:p>
            <a:r>
              <a:rPr lang="cs-CZ" sz="2800" dirty="0" smtClean="0"/>
              <a:t>Zahájení spolupráce (memorandum): od 2016</a:t>
            </a:r>
          </a:p>
          <a:p>
            <a:r>
              <a:rPr lang="cs-CZ" sz="2800" dirty="0" smtClean="0"/>
              <a:t>Lokální konzultant: 1,0 úvazku</a:t>
            </a:r>
          </a:p>
          <a:p>
            <a:r>
              <a:rPr lang="cs-CZ" sz="2800" dirty="0" smtClean="0"/>
              <a:t>Lokální partnerství: od března 2016; 40 členů (85 osob)</a:t>
            </a:r>
          </a:p>
          <a:p>
            <a:r>
              <a:rPr lang="cs-CZ" sz="2800" dirty="0" smtClean="0"/>
              <a:t>Intenzivní podpora: do konce 2018</a:t>
            </a:r>
          </a:p>
          <a:p>
            <a:r>
              <a:rPr lang="cs-CZ" sz="2800" dirty="0" smtClean="0"/>
              <a:t>Vzdálená podpora: ?</a:t>
            </a:r>
          </a:p>
          <a:p>
            <a:r>
              <a:rPr lang="cs-CZ" sz="2800" dirty="0" smtClean="0"/>
              <a:t>Vstupní analýza: 2016</a:t>
            </a:r>
          </a:p>
          <a:p>
            <a:r>
              <a:rPr lang="cs-CZ" sz="2800" dirty="0" smtClean="0"/>
              <a:t>Schválení SPSZ: listopad 2016</a:t>
            </a:r>
            <a:endParaRPr lang="cs-CZ" sz="2800" dirty="0"/>
          </a:p>
        </p:txBody>
      </p:sp>
    </p:spTree>
    <p:extLst>
      <p:ext uri="{BB962C8B-B14F-4D97-AF65-F5344CB8AC3E}">
        <p14:creationId xmlns:p14="http://schemas.microsoft.com/office/powerpoint/2010/main" val="1090326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68760"/>
            <a:ext cx="8229600" cy="5328592"/>
          </a:xfrm>
        </p:spPr>
        <p:txBody>
          <a:bodyPr>
            <a:normAutofit fontScale="40000" lnSpcReduction="20000"/>
          </a:bodyPr>
          <a:lstStyle/>
          <a:p>
            <a:pPr marL="0" indent="0">
              <a:buNone/>
            </a:pPr>
            <a:r>
              <a:rPr lang="cs-CZ" sz="6000" b="1" dirty="0" smtClean="0">
                <a:solidFill>
                  <a:schemeClr val="tx2"/>
                </a:solidFill>
              </a:rPr>
              <a:t>Problémy dle vstupní analýzy</a:t>
            </a:r>
          </a:p>
          <a:p>
            <a:pPr marL="0" indent="0">
              <a:buNone/>
            </a:pPr>
            <a:endParaRPr lang="cs-CZ" b="1" dirty="0" smtClean="0">
              <a:solidFill>
                <a:schemeClr val="tx2"/>
              </a:solidFill>
            </a:endParaRPr>
          </a:p>
          <a:p>
            <a:r>
              <a:rPr lang="cs-CZ" sz="4500" dirty="0"/>
              <a:t>11 SVL + další rizikové </a:t>
            </a:r>
            <a:r>
              <a:rPr lang="cs-CZ" sz="4500" dirty="0" smtClean="0"/>
              <a:t>lokality, </a:t>
            </a:r>
            <a:r>
              <a:rPr lang="cs-CZ" sz="4500" dirty="0"/>
              <a:t>cca 700 osob v SVL a rizikových lokalitách + další osoby ohrožené sociálním vyloučením, celkově cca 2000 osob</a:t>
            </a:r>
          </a:p>
          <a:p>
            <a:r>
              <a:rPr lang="cs-CZ" sz="4500" dirty="0" smtClean="0"/>
              <a:t>malý </a:t>
            </a:r>
            <a:r>
              <a:rPr lang="cs-CZ" sz="4500" dirty="0"/>
              <a:t>bytový fond pro sociální bydlení</a:t>
            </a:r>
          </a:p>
          <a:p>
            <a:r>
              <a:rPr lang="cs-CZ" sz="4500" dirty="0" smtClean="0"/>
              <a:t>relativně </a:t>
            </a:r>
            <a:r>
              <a:rPr lang="cs-CZ" sz="4500" dirty="0"/>
              <a:t>vysoká nezaměstnanost, dlouhodobá nezaměstnanost</a:t>
            </a:r>
          </a:p>
          <a:p>
            <a:r>
              <a:rPr lang="cs-CZ" sz="4500" dirty="0" smtClean="0"/>
              <a:t>nedostatečné </a:t>
            </a:r>
            <a:r>
              <a:rPr lang="cs-CZ" sz="4500" dirty="0"/>
              <a:t>kapacity krizového bydlení (absence Azylového domu pro rodiny s dětmi)</a:t>
            </a:r>
          </a:p>
          <a:p>
            <a:r>
              <a:rPr lang="cs-CZ" sz="4500" dirty="0" smtClean="0"/>
              <a:t>nedostatečné </a:t>
            </a:r>
            <a:r>
              <a:rPr lang="cs-CZ" sz="4500" dirty="0"/>
              <a:t>zázemí sociálních služeb</a:t>
            </a:r>
          </a:p>
          <a:p>
            <a:r>
              <a:rPr lang="cs-CZ" sz="4500" dirty="0" smtClean="0"/>
              <a:t>zadluženost </a:t>
            </a:r>
            <a:r>
              <a:rPr lang="cs-CZ" sz="4500" dirty="0"/>
              <a:t>sociálně vyloučených</a:t>
            </a:r>
          </a:p>
          <a:p>
            <a:r>
              <a:rPr lang="cs-CZ" sz="4500" dirty="0" smtClean="0"/>
              <a:t>bezdomovectví</a:t>
            </a:r>
            <a:r>
              <a:rPr lang="cs-CZ" sz="4500" dirty="0"/>
              <a:t>, bezdomovectví v kombinaci s dalšími problémy</a:t>
            </a:r>
          </a:p>
          <a:p>
            <a:r>
              <a:rPr lang="cs-CZ" sz="4500" dirty="0" smtClean="0"/>
              <a:t>nedostatečné </a:t>
            </a:r>
            <a:r>
              <a:rPr lang="cs-CZ" sz="4500" dirty="0"/>
              <a:t>pokrytí terénní sociální prací</a:t>
            </a:r>
          </a:p>
          <a:p>
            <a:r>
              <a:rPr lang="cs-CZ" sz="4500" dirty="0" smtClean="0"/>
              <a:t>nedostatečné </a:t>
            </a:r>
            <a:r>
              <a:rPr lang="cs-CZ" sz="4500" dirty="0"/>
              <a:t>propojení a spolupráce mezi organizacemi a institucemi </a:t>
            </a:r>
          </a:p>
          <a:p>
            <a:r>
              <a:rPr lang="cs-CZ" sz="4500" dirty="0" smtClean="0"/>
              <a:t>zneužívání </a:t>
            </a:r>
            <a:r>
              <a:rPr lang="cs-CZ" sz="4500" dirty="0"/>
              <a:t>OPL a další rizikové chování, totéž v SVL, nedostatečné zázemí a úvazky pro služby drogové prevence</a:t>
            </a:r>
          </a:p>
          <a:p>
            <a:r>
              <a:rPr lang="cs-CZ" sz="4500" dirty="0" smtClean="0"/>
              <a:t>absence </a:t>
            </a:r>
            <a:r>
              <a:rPr lang="cs-CZ" sz="4500" dirty="0"/>
              <a:t>bezpečnostní skupiny při městě (koordinuje monitoring a preventivní činnost, síťuje aktéry v tématu bezpečnosti)</a:t>
            </a:r>
          </a:p>
          <a:p>
            <a:r>
              <a:rPr lang="cs-CZ" sz="4500" dirty="0" smtClean="0"/>
              <a:t>nedostatečné </a:t>
            </a:r>
            <a:r>
              <a:rPr lang="cs-CZ" sz="4500" dirty="0"/>
              <a:t>kapacity zaměstnávání pro cílovou skupinu osob ze SVL (potřeba sociálního podnikání)</a:t>
            </a:r>
          </a:p>
          <a:p>
            <a:r>
              <a:rPr lang="cs-CZ" sz="4500" dirty="0" smtClean="0"/>
              <a:t>absence </a:t>
            </a:r>
            <a:r>
              <a:rPr lang="cs-CZ" sz="4500" dirty="0"/>
              <a:t>komunitní práce a komunitních center</a:t>
            </a:r>
          </a:p>
          <a:p>
            <a:pPr marL="0" indent="0">
              <a:buNone/>
            </a:pPr>
            <a:endParaRPr lang="cs-CZ" sz="2000" dirty="0" smtClean="0"/>
          </a:p>
          <a:p>
            <a:pPr marL="0" indent="0">
              <a:buNone/>
            </a:pPr>
            <a:endParaRPr lang="cs-CZ" sz="2000" dirty="0" smtClean="0"/>
          </a:p>
          <a:p>
            <a:endParaRPr lang="cs-CZ" sz="2000" dirty="0" smtClean="0"/>
          </a:p>
          <a:p>
            <a:endParaRPr lang="cs-CZ" sz="2000" dirty="0" smtClean="0"/>
          </a:p>
          <a:p>
            <a:endParaRPr lang="cs-CZ" sz="2000" dirty="0"/>
          </a:p>
        </p:txBody>
      </p:sp>
      <p:sp>
        <p:nvSpPr>
          <p:cNvPr id="4" name="Nadpis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Liberec</a:t>
            </a:r>
            <a:endParaRPr lang="cs-CZ" b="1" dirty="0">
              <a:solidFill>
                <a:schemeClr val="tx2"/>
              </a:solidFill>
            </a:endParaRPr>
          </a:p>
        </p:txBody>
      </p:sp>
    </p:spTree>
    <p:extLst>
      <p:ext uri="{BB962C8B-B14F-4D97-AF65-F5344CB8AC3E}">
        <p14:creationId xmlns:p14="http://schemas.microsoft.com/office/powerpoint/2010/main" val="4161357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805264"/>
          </a:xfrm>
        </p:spPr>
        <p:txBody>
          <a:bodyPr>
            <a:normAutofit fontScale="92500" lnSpcReduction="10000"/>
          </a:bodyPr>
          <a:lstStyle/>
          <a:p>
            <a:pPr marL="0" indent="0">
              <a:buNone/>
            </a:pPr>
            <a:r>
              <a:rPr lang="cs-CZ" sz="2800" b="1" dirty="0" smtClean="0">
                <a:solidFill>
                  <a:schemeClr val="tx2"/>
                </a:solidFill>
              </a:rPr>
              <a:t>Plánovaná a realizovaná opatření dle SPSZ:</a:t>
            </a:r>
          </a:p>
          <a:p>
            <a:r>
              <a:rPr lang="cs-CZ" sz="2200" dirty="0"/>
              <a:t>investice do sociálního bydlení</a:t>
            </a:r>
          </a:p>
          <a:p>
            <a:r>
              <a:rPr lang="cs-CZ" sz="2200" dirty="0" smtClean="0"/>
              <a:t>monitoring </a:t>
            </a:r>
            <a:r>
              <a:rPr lang="cs-CZ" sz="2200" dirty="0"/>
              <a:t>a systematizace prostupného bydlení</a:t>
            </a:r>
          </a:p>
          <a:p>
            <a:r>
              <a:rPr lang="cs-CZ" sz="2200" dirty="0" smtClean="0"/>
              <a:t>dluhové </a:t>
            </a:r>
            <a:r>
              <a:rPr lang="cs-CZ" sz="2200" dirty="0"/>
              <a:t>poradenství a monitoring dluhů</a:t>
            </a:r>
          </a:p>
          <a:p>
            <a:r>
              <a:rPr lang="cs-CZ" sz="2200" dirty="0" smtClean="0"/>
              <a:t>rekonstrukce </a:t>
            </a:r>
            <a:r>
              <a:rPr lang="cs-CZ" sz="2200" dirty="0"/>
              <a:t>zázemí sociálních služeb (Azylový dům </a:t>
            </a:r>
            <a:r>
              <a:rPr lang="cs-CZ" sz="2200" dirty="0" err="1"/>
              <a:t>Speramus</a:t>
            </a:r>
            <a:r>
              <a:rPr lang="cs-CZ" sz="2200" dirty="0"/>
              <a:t>, Dům Humanity pro zázemí K-centra a dalších služeb drogové prevence a terénu)</a:t>
            </a:r>
          </a:p>
          <a:p>
            <a:r>
              <a:rPr lang="cs-CZ" sz="2200" dirty="0" smtClean="0"/>
              <a:t>systém </a:t>
            </a:r>
            <a:r>
              <a:rPr lang="cs-CZ" sz="2200" dirty="0"/>
              <a:t>prostupného zaměstnávání + kurzy, motivační aktivity, slaďování nabídky a poptávky, podpora sociálního podnikání</a:t>
            </a:r>
          </a:p>
          <a:p>
            <a:r>
              <a:rPr lang="cs-CZ" sz="2200" dirty="0" smtClean="0"/>
              <a:t>boj </a:t>
            </a:r>
            <a:r>
              <a:rPr lang="cs-CZ" sz="2200" dirty="0"/>
              <a:t>proti obchodu s chudobou (certifikace a kontrola ubytoven, stop novým ubytovnám ve městě)</a:t>
            </a:r>
          </a:p>
          <a:p>
            <a:r>
              <a:rPr lang="cs-CZ" sz="2200" dirty="0" smtClean="0"/>
              <a:t>navýšení </a:t>
            </a:r>
            <a:r>
              <a:rPr lang="cs-CZ" sz="2200" dirty="0"/>
              <a:t>kapacit sociálních služeb, zejména terén (dluhové poradenství, SAS, TP při městě)</a:t>
            </a:r>
          </a:p>
          <a:p>
            <a:r>
              <a:rPr lang="cs-CZ" sz="2200" dirty="0" smtClean="0"/>
              <a:t>projekt </a:t>
            </a:r>
            <a:r>
              <a:rPr lang="cs-CZ" sz="2200" dirty="0"/>
              <a:t>APK (až 8 asistentů prevence kriminality)</a:t>
            </a:r>
          </a:p>
          <a:p>
            <a:r>
              <a:rPr lang="cs-CZ" sz="2200" dirty="0" smtClean="0"/>
              <a:t>projekt </a:t>
            </a:r>
            <a:r>
              <a:rPr lang="cs-CZ" sz="2200" dirty="0"/>
              <a:t>mapy kriminality a výzkum pocitu bezpečí</a:t>
            </a:r>
          </a:p>
          <a:p>
            <a:r>
              <a:rPr lang="cs-CZ" sz="2200" dirty="0" smtClean="0"/>
              <a:t>koordinace </a:t>
            </a:r>
            <a:r>
              <a:rPr lang="cs-CZ" sz="2200" dirty="0"/>
              <a:t>preventivních aktivit (školy, NNO a instituce)</a:t>
            </a:r>
          </a:p>
          <a:p>
            <a:r>
              <a:rPr lang="cs-CZ" sz="2200" dirty="0" smtClean="0"/>
              <a:t>komunitní </a:t>
            </a:r>
            <a:r>
              <a:rPr lang="cs-CZ" sz="2200" dirty="0"/>
              <a:t>a zkrášlovací aktivity</a:t>
            </a:r>
          </a:p>
          <a:p>
            <a:r>
              <a:rPr lang="cs-CZ" sz="2200" dirty="0" smtClean="0"/>
              <a:t>sociální </a:t>
            </a:r>
            <a:r>
              <a:rPr lang="cs-CZ" sz="2200" dirty="0"/>
              <a:t>sanitka pro práci s bezdomovci v terénu</a:t>
            </a:r>
          </a:p>
          <a:p>
            <a:pPr marL="0" indent="0">
              <a:buNone/>
            </a:pPr>
            <a:endParaRPr lang="cs-CZ" sz="2200" b="1" dirty="0" smtClean="0"/>
          </a:p>
          <a:p>
            <a:endParaRPr lang="cs-CZ" sz="2000" dirty="0"/>
          </a:p>
          <a:p>
            <a:endParaRPr lang="cs-CZ" sz="2000" dirty="0"/>
          </a:p>
          <a:p>
            <a:endParaRPr lang="cs-CZ" sz="2000" dirty="0"/>
          </a:p>
          <a:p>
            <a:pPr marL="0" indent="0">
              <a:buNone/>
            </a:pPr>
            <a:endParaRPr lang="cs-CZ" sz="2000" dirty="0"/>
          </a:p>
        </p:txBody>
      </p:sp>
      <p:sp>
        <p:nvSpPr>
          <p:cNvPr id="4" name="Nadpis 1"/>
          <p:cNvSpPr txBox="1">
            <a:spLocks/>
          </p:cNvSpPr>
          <p:nvPr/>
        </p:nvSpPr>
        <p:spPr>
          <a:xfrm>
            <a:off x="457200" y="1166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smtClean="0">
                <a:solidFill>
                  <a:schemeClr val="tx2"/>
                </a:solidFill>
              </a:rPr>
              <a:t>Liberec</a:t>
            </a:r>
            <a:endParaRPr lang="cs-CZ" b="1" dirty="0">
              <a:solidFill>
                <a:schemeClr val="tx2"/>
              </a:solidFill>
            </a:endParaRPr>
          </a:p>
        </p:txBody>
      </p:sp>
    </p:spTree>
    <p:extLst>
      <p:ext uri="{BB962C8B-B14F-4D97-AF65-F5344CB8AC3E}">
        <p14:creationId xmlns:p14="http://schemas.microsoft.com/office/powerpoint/2010/main" val="1105283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cs-CZ" sz="3600" b="1" dirty="0" smtClean="0">
                <a:solidFill>
                  <a:srgbClr val="00B050"/>
                </a:solidFill>
              </a:rPr>
              <a:t>Základní milníky spolupráce</a:t>
            </a:r>
          </a:p>
          <a:p>
            <a:r>
              <a:rPr lang="cs-CZ" sz="2800" dirty="0" smtClean="0"/>
              <a:t>Zahájení spolupráce (memorandum): od srpna 2016</a:t>
            </a:r>
          </a:p>
          <a:p>
            <a:r>
              <a:rPr lang="cs-CZ" sz="2800" dirty="0" smtClean="0"/>
              <a:t>Lokální konzultant: 0,5 úvazku</a:t>
            </a:r>
          </a:p>
          <a:p>
            <a:r>
              <a:rPr lang="cs-CZ" sz="2800" dirty="0" smtClean="0"/>
              <a:t>Lokální partnerství: od listopadu 2016; 60 osob</a:t>
            </a:r>
          </a:p>
          <a:p>
            <a:r>
              <a:rPr lang="cs-CZ" sz="2800" dirty="0" smtClean="0"/>
              <a:t>Intenzivní podpora: do 1.pol. 2019</a:t>
            </a:r>
          </a:p>
          <a:p>
            <a:r>
              <a:rPr lang="cs-CZ" sz="2800" dirty="0" smtClean="0"/>
              <a:t>Vzdálená podpora: ?</a:t>
            </a:r>
          </a:p>
          <a:p>
            <a:r>
              <a:rPr lang="cs-CZ" sz="2800" dirty="0" smtClean="0"/>
              <a:t>Vstupní analýza: 2016</a:t>
            </a:r>
          </a:p>
          <a:p>
            <a:r>
              <a:rPr lang="cs-CZ" sz="2800" dirty="0" smtClean="0"/>
              <a:t>Schválení SPSZ: </a:t>
            </a:r>
            <a:r>
              <a:rPr lang="cs-CZ" sz="2800" i="1" dirty="0" smtClean="0"/>
              <a:t>květen 2017?</a:t>
            </a:r>
            <a:endParaRPr lang="cs-CZ" sz="2800" i="1" dirty="0"/>
          </a:p>
        </p:txBody>
      </p:sp>
      <p:sp>
        <p:nvSpPr>
          <p:cNvPr id="5" name="Nadpis 1"/>
          <p:cNvSpPr>
            <a:spLocks noGrp="1"/>
          </p:cNvSpPr>
          <p:nvPr>
            <p:ph type="title"/>
          </p:nvPr>
        </p:nvSpPr>
        <p:spPr>
          <a:xfrm>
            <a:off x="457200" y="274638"/>
            <a:ext cx="8229600" cy="1143000"/>
          </a:xfrm>
        </p:spPr>
        <p:txBody>
          <a:bodyPr/>
          <a:lstStyle/>
          <a:p>
            <a:r>
              <a:rPr lang="cs-CZ" b="1" dirty="0" smtClean="0">
                <a:solidFill>
                  <a:srgbClr val="00B050"/>
                </a:solidFill>
              </a:rPr>
              <a:t>Tanvald/</a:t>
            </a:r>
            <a:r>
              <a:rPr lang="cs-CZ" b="1" dirty="0" err="1" smtClean="0">
                <a:solidFill>
                  <a:srgbClr val="00B050"/>
                </a:solidFill>
              </a:rPr>
              <a:t>sko</a:t>
            </a:r>
            <a:endParaRPr lang="cs-CZ" b="1" dirty="0">
              <a:solidFill>
                <a:srgbClr val="00B050"/>
              </a:solidFill>
            </a:endParaRPr>
          </a:p>
        </p:txBody>
      </p:sp>
    </p:spTree>
    <p:extLst>
      <p:ext uri="{BB962C8B-B14F-4D97-AF65-F5344CB8AC3E}">
        <p14:creationId xmlns:p14="http://schemas.microsoft.com/office/powerpoint/2010/main" val="2966564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073427"/>
          </a:xfrm>
          <a:solidFill>
            <a:schemeClr val="accent5">
              <a:lumMod val="20000"/>
              <a:lumOff val="80000"/>
            </a:schemeClr>
          </a:solidFill>
          <a:effectLst>
            <a:softEdge rad="317500"/>
          </a:effectLst>
        </p:spPr>
        <p:txBody>
          <a:bodyPr>
            <a:normAutofit/>
          </a:bodyPr>
          <a:lstStyle/>
          <a:p>
            <a:pPr marL="0" indent="0" algn="ctr">
              <a:buNone/>
            </a:pPr>
            <a:endParaRPr lang="cs-CZ" b="1" dirty="0" smtClean="0"/>
          </a:p>
          <a:p>
            <a:pPr marL="0" indent="0" algn="ctr">
              <a:buNone/>
            </a:pPr>
            <a:endParaRPr lang="cs-CZ" b="1" dirty="0"/>
          </a:p>
          <a:p>
            <a:pPr marL="0" indent="0" algn="ctr">
              <a:buNone/>
            </a:pPr>
            <a:r>
              <a:rPr lang="cs-CZ" b="1" dirty="0" smtClean="0"/>
              <a:t>Děkuji </a:t>
            </a:r>
            <a:r>
              <a:rPr lang="cs-CZ" b="1" dirty="0" smtClean="0"/>
              <a:t>za pozornost</a:t>
            </a:r>
          </a:p>
          <a:p>
            <a:pPr marL="0" indent="0" algn="ctr">
              <a:buNone/>
            </a:pPr>
            <a:endParaRPr lang="cs-CZ" sz="1000" b="1" dirty="0"/>
          </a:p>
          <a:p>
            <a:pPr marL="0" indent="0" algn="ctr">
              <a:buNone/>
            </a:pPr>
            <a:r>
              <a:rPr lang="cs-CZ" sz="2000" b="1" dirty="0" smtClean="0"/>
              <a:t>Agentura pro sociální začleňování</a:t>
            </a:r>
          </a:p>
          <a:p>
            <a:pPr marL="0" indent="0" algn="ctr">
              <a:buNone/>
            </a:pPr>
            <a:r>
              <a:rPr lang="cs-CZ" sz="1800" b="1" dirty="0" smtClean="0"/>
              <a:t>Regionální centrum Střed</a:t>
            </a:r>
          </a:p>
          <a:p>
            <a:pPr marL="0" indent="0" algn="ctr">
              <a:buNone/>
            </a:pPr>
            <a:endParaRPr lang="cs-CZ" sz="1600" b="1" dirty="0"/>
          </a:p>
          <a:p>
            <a:pPr marL="0" indent="0" algn="ctr">
              <a:buNone/>
            </a:pPr>
            <a:endParaRPr lang="cs-CZ" sz="1600" b="1" dirty="0"/>
          </a:p>
          <a:p>
            <a:pPr marL="0" indent="0" algn="ctr">
              <a:buNone/>
            </a:pPr>
            <a:r>
              <a:rPr lang="cs-CZ" sz="1600" b="1" dirty="0" smtClean="0"/>
              <a:t>Pavel Pech</a:t>
            </a:r>
            <a:endParaRPr lang="cs-CZ" sz="1600" b="1" dirty="0"/>
          </a:p>
          <a:p>
            <a:pPr marL="0" indent="0" algn="ctr">
              <a:buNone/>
            </a:pPr>
            <a:r>
              <a:rPr lang="cs-CZ" sz="1600" dirty="0"/>
              <a:t>M</a:t>
            </a:r>
            <a:r>
              <a:rPr lang="cs-CZ" sz="1600" dirty="0" smtClean="0"/>
              <a:t>etodik</a:t>
            </a:r>
          </a:p>
          <a:p>
            <a:pPr marL="0" indent="0" algn="ctr">
              <a:buNone/>
            </a:pPr>
            <a:r>
              <a:rPr lang="cs-CZ" sz="1600" b="1" dirty="0" smtClean="0"/>
              <a:t>E-mail: </a:t>
            </a:r>
            <a:r>
              <a:rPr lang="cs-CZ" sz="1600" b="1" dirty="0" smtClean="0">
                <a:hlinkClick r:id="rId3"/>
              </a:rPr>
              <a:t>pech.pavel@vlada.cz</a:t>
            </a:r>
            <a:endParaRPr lang="cs-CZ" sz="1600" b="1" dirty="0"/>
          </a:p>
          <a:p>
            <a:pPr marL="0" indent="0" algn="ctr">
              <a:buNone/>
            </a:pPr>
            <a:endParaRPr lang="cs-CZ" sz="1600" b="1" dirty="0"/>
          </a:p>
          <a:p>
            <a:pPr marL="0" indent="0" algn="ctr">
              <a:buNone/>
            </a:pPr>
            <a:endParaRPr lang="cs-CZ" sz="1600" b="1" dirty="0"/>
          </a:p>
        </p:txBody>
      </p:sp>
    </p:spTree>
    <p:extLst>
      <p:ext uri="{BB962C8B-B14F-4D97-AF65-F5344CB8AC3E}">
        <p14:creationId xmlns:p14="http://schemas.microsoft.com/office/powerpoint/2010/main" val="1003160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323850" y="692696"/>
            <a:ext cx="8496300" cy="7716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eaLnBrk="1" hangingPunct="1">
              <a:spcBef>
                <a:spcPts val="1250"/>
              </a:spcBef>
              <a:buClrTx/>
            </a:pPr>
            <a:r>
              <a:rPr lang="cs-CZ" altLang="cs-CZ" sz="2000" b="1" dirty="0">
                <a:solidFill>
                  <a:srgbClr val="FF0000"/>
                </a:solidFill>
              </a:rPr>
              <a:t> </a:t>
            </a:r>
            <a:r>
              <a:rPr lang="cs-CZ" altLang="cs-CZ" sz="4400" b="1" dirty="0">
                <a:solidFill>
                  <a:schemeClr val="tx2"/>
                </a:solidFill>
                <a:latin typeface="+mn-lt"/>
              </a:rPr>
              <a:t>I</a:t>
            </a:r>
            <a:r>
              <a:rPr lang="cs-CZ" sz="4400" b="1" dirty="0" smtClean="0">
                <a:solidFill>
                  <a:schemeClr val="tx2"/>
                </a:solidFill>
                <a:latin typeface="+mn-lt"/>
              </a:rPr>
              <a:t>ntenzivní podpora: 3 roky/3 kroky</a:t>
            </a:r>
            <a:endParaRPr lang="cs-CZ" altLang="cs-CZ" sz="4400" b="1" dirty="0">
              <a:solidFill>
                <a:schemeClr val="tx2"/>
              </a:solidFill>
              <a:latin typeface="+mn-lt"/>
            </a:endParaRPr>
          </a:p>
        </p:txBody>
      </p:sp>
      <p:sp>
        <p:nvSpPr>
          <p:cNvPr id="33795" name="Text Box 2"/>
          <p:cNvSpPr txBox="1">
            <a:spLocks noChangeArrowheads="1"/>
          </p:cNvSpPr>
          <p:nvPr/>
        </p:nvSpPr>
        <p:spPr bwMode="auto">
          <a:xfrm>
            <a:off x="347987" y="1628800"/>
            <a:ext cx="8496300" cy="48958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lvl="0" defTabSz="914400" eaLnBrk="1" hangingPunct="1">
              <a:buClrTx/>
              <a:buSzTx/>
              <a:tabLst/>
            </a:pPr>
            <a:r>
              <a:rPr lang="cs-CZ" altLang="cs-CZ" sz="2400" b="1" dirty="0">
                <a:solidFill>
                  <a:schemeClr val="tx1"/>
                </a:solidFill>
                <a:latin typeface="+mn-lt"/>
              </a:rPr>
              <a:t>Rok 1</a:t>
            </a:r>
            <a:r>
              <a:rPr lang="cs-CZ" altLang="cs-CZ" sz="2400" dirty="0">
                <a:solidFill>
                  <a:schemeClr val="tx1"/>
                </a:solidFill>
                <a:latin typeface="+mn-lt"/>
              </a:rPr>
              <a:t/>
            </a:r>
            <a:br>
              <a:rPr lang="cs-CZ" altLang="cs-CZ" sz="2400" dirty="0">
                <a:solidFill>
                  <a:schemeClr val="tx1"/>
                </a:solidFill>
                <a:latin typeface="+mn-lt"/>
              </a:rPr>
            </a:br>
            <a:r>
              <a:rPr lang="cs-CZ" altLang="cs-CZ" sz="2400" dirty="0" smtClean="0">
                <a:solidFill>
                  <a:schemeClr val="tx1"/>
                </a:solidFill>
                <a:latin typeface="+mn-lt"/>
              </a:rPr>
              <a:t>- </a:t>
            </a:r>
            <a:r>
              <a:rPr lang="cs-CZ" altLang="cs-CZ" sz="2400" dirty="0">
                <a:solidFill>
                  <a:schemeClr val="tx1"/>
                </a:solidFill>
                <a:latin typeface="+mn-lt"/>
              </a:rPr>
              <a:t>lokální partnerství </a:t>
            </a:r>
            <a:r>
              <a:rPr lang="cs-CZ" altLang="cs-CZ" sz="2400" dirty="0" smtClean="0">
                <a:solidFill>
                  <a:schemeClr val="tx1"/>
                </a:solidFill>
                <a:latin typeface="+mn-lt"/>
              </a:rPr>
              <a:t>(LP) / </a:t>
            </a:r>
            <a:r>
              <a:rPr lang="cs-CZ" altLang="cs-CZ" sz="2400" dirty="0">
                <a:solidFill>
                  <a:schemeClr val="tx1"/>
                </a:solidFill>
                <a:latin typeface="+mn-lt"/>
              </a:rPr>
              <a:t>pracovní </a:t>
            </a:r>
            <a:r>
              <a:rPr lang="cs-CZ" altLang="cs-CZ" sz="2400" dirty="0" smtClean="0">
                <a:solidFill>
                  <a:schemeClr val="tx1"/>
                </a:solidFill>
                <a:latin typeface="+mn-lt"/>
              </a:rPr>
              <a:t>skupiny (PS) </a:t>
            </a:r>
            <a:r>
              <a:rPr lang="cs-CZ" altLang="cs-CZ" sz="2400" dirty="0">
                <a:solidFill>
                  <a:schemeClr val="tx1"/>
                </a:solidFill>
                <a:latin typeface="+mn-lt"/>
              </a:rPr>
              <a:t/>
            </a:r>
            <a:br>
              <a:rPr lang="cs-CZ" altLang="cs-CZ" sz="2400" dirty="0">
                <a:solidFill>
                  <a:schemeClr val="tx1"/>
                </a:solidFill>
                <a:latin typeface="+mn-lt"/>
              </a:rPr>
            </a:br>
            <a:r>
              <a:rPr lang="cs-CZ" altLang="cs-CZ" sz="2400" dirty="0">
                <a:solidFill>
                  <a:schemeClr val="tx1"/>
                </a:solidFill>
                <a:latin typeface="+mn-lt"/>
              </a:rPr>
              <a:t>- vstupní analýza</a:t>
            </a:r>
            <a:br>
              <a:rPr lang="cs-CZ" altLang="cs-CZ" sz="2400" dirty="0">
                <a:solidFill>
                  <a:schemeClr val="tx1"/>
                </a:solidFill>
                <a:latin typeface="+mn-lt"/>
              </a:rPr>
            </a:br>
            <a:r>
              <a:rPr lang="cs-CZ" altLang="cs-CZ" sz="2400" dirty="0">
                <a:solidFill>
                  <a:srgbClr val="FF0000"/>
                </a:solidFill>
                <a:latin typeface="+mn-lt"/>
              </a:rPr>
              <a:t>- strategický plán sociálního začleňování (SPSZ)</a:t>
            </a:r>
            <a:br>
              <a:rPr lang="cs-CZ" altLang="cs-CZ" sz="2400" dirty="0">
                <a:solidFill>
                  <a:srgbClr val="FF0000"/>
                </a:solidFill>
                <a:latin typeface="+mn-lt"/>
              </a:rPr>
            </a:br>
            <a:r>
              <a:rPr lang="cs-CZ" altLang="cs-CZ" sz="2400" dirty="0">
                <a:solidFill>
                  <a:schemeClr val="tx1"/>
                </a:solidFill>
                <a:latin typeface="+mn-lt"/>
              </a:rPr>
              <a:t>- okamžité intervence</a:t>
            </a:r>
            <a:br>
              <a:rPr lang="cs-CZ" altLang="cs-CZ" sz="2400" dirty="0">
                <a:solidFill>
                  <a:schemeClr val="tx1"/>
                </a:solidFill>
                <a:latin typeface="+mn-lt"/>
              </a:rPr>
            </a:br>
            <a:r>
              <a:rPr lang="cs-CZ" altLang="cs-CZ" sz="2400" dirty="0">
                <a:solidFill>
                  <a:schemeClr val="tx1"/>
                </a:solidFill>
                <a:latin typeface="+mn-lt"/>
              </a:rPr>
              <a:t>- projektové poradenství</a:t>
            </a:r>
            <a:br>
              <a:rPr lang="cs-CZ" altLang="cs-CZ" sz="2400" dirty="0">
                <a:solidFill>
                  <a:schemeClr val="tx1"/>
                </a:solidFill>
                <a:latin typeface="+mn-lt"/>
              </a:rPr>
            </a:br>
            <a:r>
              <a:rPr lang="cs-CZ" altLang="cs-CZ" sz="2400" b="1" dirty="0">
                <a:solidFill>
                  <a:schemeClr val="tx1"/>
                </a:solidFill>
                <a:latin typeface="+mn-lt"/>
              </a:rPr>
              <a:t>Rok 2</a:t>
            </a:r>
            <a:r>
              <a:rPr lang="cs-CZ" altLang="cs-CZ" sz="2400" dirty="0">
                <a:solidFill>
                  <a:schemeClr val="tx1"/>
                </a:solidFill>
                <a:latin typeface="+mn-lt"/>
              </a:rPr>
              <a:t/>
            </a:r>
            <a:br>
              <a:rPr lang="cs-CZ" altLang="cs-CZ" sz="2400" dirty="0">
                <a:solidFill>
                  <a:schemeClr val="tx1"/>
                </a:solidFill>
                <a:latin typeface="+mn-lt"/>
              </a:rPr>
            </a:br>
            <a:r>
              <a:rPr lang="cs-CZ" altLang="cs-CZ" sz="2400" dirty="0">
                <a:solidFill>
                  <a:schemeClr val="tx1"/>
                </a:solidFill>
                <a:latin typeface="+mn-lt"/>
              </a:rPr>
              <a:t>- projektové poradenství</a:t>
            </a:r>
            <a:br>
              <a:rPr lang="cs-CZ" altLang="cs-CZ" sz="2400" dirty="0">
                <a:solidFill>
                  <a:schemeClr val="tx1"/>
                </a:solidFill>
                <a:latin typeface="+mn-lt"/>
              </a:rPr>
            </a:br>
            <a:r>
              <a:rPr lang="cs-CZ" altLang="cs-CZ" sz="2400" dirty="0">
                <a:solidFill>
                  <a:schemeClr val="tx1"/>
                </a:solidFill>
                <a:latin typeface="+mn-lt"/>
              </a:rPr>
              <a:t>- realizace </a:t>
            </a:r>
            <a:r>
              <a:rPr lang="cs-CZ" altLang="cs-CZ" sz="2400" dirty="0" smtClean="0">
                <a:solidFill>
                  <a:schemeClr val="tx1"/>
                </a:solidFill>
                <a:latin typeface="+mn-lt"/>
              </a:rPr>
              <a:t>aktivit/projektů</a:t>
            </a:r>
            <a:r>
              <a:rPr lang="cs-CZ" altLang="cs-CZ" sz="2400" dirty="0">
                <a:solidFill>
                  <a:schemeClr val="tx1"/>
                </a:solidFill>
                <a:latin typeface="+mn-lt"/>
              </a:rPr>
              <a:t/>
            </a:r>
            <a:br>
              <a:rPr lang="cs-CZ" altLang="cs-CZ" sz="2400" dirty="0">
                <a:solidFill>
                  <a:schemeClr val="tx1"/>
                </a:solidFill>
                <a:latin typeface="+mn-lt"/>
              </a:rPr>
            </a:br>
            <a:r>
              <a:rPr lang="cs-CZ" altLang="cs-CZ" sz="2400" b="1" dirty="0">
                <a:solidFill>
                  <a:schemeClr val="tx1"/>
                </a:solidFill>
                <a:latin typeface="+mn-lt"/>
              </a:rPr>
              <a:t>Rok 3</a:t>
            </a:r>
            <a:r>
              <a:rPr lang="cs-CZ" altLang="cs-CZ" sz="2400" dirty="0">
                <a:solidFill>
                  <a:schemeClr val="tx1"/>
                </a:solidFill>
                <a:latin typeface="+mn-lt"/>
              </a:rPr>
              <a:t/>
            </a:r>
            <a:br>
              <a:rPr lang="cs-CZ" altLang="cs-CZ" sz="2400" dirty="0">
                <a:solidFill>
                  <a:schemeClr val="tx1"/>
                </a:solidFill>
                <a:latin typeface="+mn-lt"/>
              </a:rPr>
            </a:br>
            <a:r>
              <a:rPr lang="cs-CZ" altLang="cs-CZ" sz="2400" dirty="0">
                <a:solidFill>
                  <a:schemeClr val="tx1"/>
                </a:solidFill>
                <a:latin typeface="+mn-lt"/>
              </a:rPr>
              <a:t>- projektové poradenství</a:t>
            </a:r>
            <a:br>
              <a:rPr lang="cs-CZ" altLang="cs-CZ" sz="2400" dirty="0">
                <a:solidFill>
                  <a:schemeClr val="tx1"/>
                </a:solidFill>
                <a:latin typeface="+mn-lt"/>
              </a:rPr>
            </a:br>
            <a:r>
              <a:rPr lang="cs-CZ" altLang="cs-CZ" sz="2400" dirty="0">
                <a:solidFill>
                  <a:schemeClr val="tx1"/>
                </a:solidFill>
                <a:latin typeface="+mn-lt"/>
              </a:rPr>
              <a:t>- navazující podpora</a:t>
            </a:r>
            <a:br>
              <a:rPr lang="cs-CZ" altLang="cs-CZ" sz="2400" dirty="0">
                <a:solidFill>
                  <a:schemeClr val="tx1"/>
                </a:solidFill>
                <a:latin typeface="+mn-lt"/>
              </a:rPr>
            </a:br>
            <a:r>
              <a:rPr lang="cs-CZ" altLang="cs-CZ" sz="2400" dirty="0">
                <a:solidFill>
                  <a:schemeClr val="tx1"/>
                </a:solidFill>
                <a:latin typeface="+mn-lt"/>
              </a:rPr>
              <a:t>- „exit“ </a:t>
            </a:r>
            <a:r>
              <a:rPr lang="cs-CZ" altLang="cs-CZ" sz="2400" dirty="0" smtClean="0">
                <a:solidFill>
                  <a:schemeClr val="tx1"/>
                </a:solidFill>
                <a:latin typeface="+mn-lt"/>
              </a:rPr>
              <a:t>strategie</a:t>
            </a:r>
            <a:endParaRPr lang="cs-CZ" altLang="cs-CZ" sz="2400" dirty="0">
              <a:solidFill>
                <a:srgbClr val="000000"/>
              </a:solidFill>
              <a:latin typeface="+mn-lt"/>
              <a:ea typeface="+mn-ea"/>
            </a:endParaRPr>
          </a:p>
        </p:txBody>
      </p:sp>
    </p:spTree>
    <p:extLst>
      <p:ext uri="{BB962C8B-B14F-4D97-AF65-F5344CB8AC3E}">
        <p14:creationId xmlns:p14="http://schemas.microsoft.com/office/powerpoint/2010/main" val="125456305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323850" y="548680"/>
            <a:ext cx="8496300" cy="10793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eaLnBrk="1" hangingPunct="1">
              <a:spcBef>
                <a:spcPts val="1250"/>
              </a:spcBef>
              <a:buClrTx/>
            </a:pPr>
            <a:r>
              <a:rPr lang="cs-CZ" altLang="cs-CZ" sz="2000" b="1" dirty="0">
                <a:solidFill>
                  <a:schemeClr val="tx1"/>
                </a:solidFill>
              </a:rPr>
              <a:t> </a:t>
            </a:r>
            <a:r>
              <a:rPr lang="cs-CZ" sz="3200" b="1" dirty="0" smtClean="0">
                <a:solidFill>
                  <a:schemeClr val="tx2"/>
                </a:solidFill>
                <a:latin typeface="+mj-lt"/>
              </a:rPr>
              <a:t>Priority práce lokálního konzultanta v prvních 3 měsících </a:t>
            </a:r>
            <a:endParaRPr lang="cs-CZ" altLang="cs-CZ" sz="3200" b="1" dirty="0">
              <a:solidFill>
                <a:schemeClr val="tx2"/>
              </a:solidFill>
              <a:latin typeface="+mj-lt"/>
            </a:endParaRPr>
          </a:p>
        </p:txBody>
      </p:sp>
      <p:sp>
        <p:nvSpPr>
          <p:cNvPr id="33795" name="Text Box 2"/>
          <p:cNvSpPr txBox="1">
            <a:spLocks noChangeArrowheads="1"/>
          </p:cNvSpPr>
          <p:nvPr/>
        </p:nvSpPr>
        <p:spPr bwMode="auto">
          <a:xfrm>
            <a:off x="323850" y="1773238"/>
            <a:ext cx="8496300"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marL="285750" indent="-285750">
              <a:buFontTx/>
              <a:buChar char="-"/>
            </a:pPr>
            <a:r>
              <a:rPr lang="cs-CZ" b="1" dirty="0" smtClean="0">
                <a:solidFill>
                  <a:schemeClr val="tx1"/>
                </a:solidFill>
                <a:latin typeface="+mn-lt"/>
              </a:rPr>
              <a:t>přihláška, dotazník a memorandum o spolupráci + mikroanalýza </a:t>
            </a:r>
            <a:r>
              <a:rPr lang="cs-CZ" dirty="0" smtClean="0">
                <a:solidFill>
                  <a:schemeClr val="tx1"/>
                </a:solidFill>
                <a:latin typeface="+mn-lt"/>
              </a:rPr>
              <a:t>(ověření informací z přihlášky) + </a:t>
            </a:r>
            <a:r>
              <a:rPr lang="cs-CZ" b="1" dirty="0" smtClean="0">
                <a:solidFill>
                  <a:schemeClr val="tx1"/>
                </a:solidFill>
                <a:latin typeface="+mn-lt"/>
              </a:rPr>
              <a:t>dokumenty města </a:t>
            </a:r>
            <a:r>
              <a:rPr lang="cs-CZ" dirty="0" smtClean="0">
                <a:solidFill>
                  <a:schemeClr val="tx1"/>
                </a:solidFill>
                <a:latin typeface="+mn-lt"/>
              </a:rPr>
              <a:t>– KPSS, strategický plán rozvoje města, strategický plán prevence kriminality …,  + </a:t>
            </a:r>
            <a:r>
              <a:rPr lang="cs-CZ" b="1" dirty="0" smtClean="0">
                <a:solidFill>
                  <a:schemeClr val="tx1"/>
                </a:solidFill>
                <a:latin typeface="+mn-lt"/>
              </a:rPr>
              <a:t>dokumenty kraje </a:t>
            </a:r>
            <a:r>
              <a:rPr lang="cs-CZ" dirty="0" smtClean="0">
                <a:solidFill>
                  <a:schemeClr val="tx1"/>
                </a:solidFill>
                <a:latin typeface="+mn-lt"/>
              </a:rPr>
              <a:t>– SPRSS, vzdělávací koncepce, …</a:t>
            </a:r>
          </a:p>
          <a:p>
            <a:endParaRPr lang="cs-CZ" dirty="0" smtClean="0">
              <a:solidFill>
                <a:schemeClr val="tx1"/>
              </a:solidFill>
              <a:latin typeface="+mn-lt"/>
            </a:endParaRPr>
          </a:p>
          <a:p>
            <a:pPr marL="285750" indent="-285750">
              <a:buFontTx/>
              <a:buChar char="-"/>
            </a:pPr>
            <a:r>
              <a:rPr lang="cs-CZ" dirty="0" smtClean="0">
                <a:solidFill>
                  <a:schemeClr val="tx1"/>
                </a:solidFill>
                <a:latin typeface="+mn-lt"/>
              </a:rPr>
              <a:t>seznámení s lokalitou, </a:t>
            </a:r>
            <a:r>
              <a:rPr lang="cs-CZ" b="1" dirty="0" smtClean="0">
                <a:solidFill>
                  <a:schemeClr val="tx1"/>
                </a:solidFill>
                <a:latin typeface="+mn-lt"/>
              </a:rPr>
              <a:t>síťování partnerů </a:t>
            </a:r>
            <a:r>
              <a:rPr lang="cs-CZ" dirty="0" smtClean="0">
                <a:solidFill>
                  <a:schemeClr val="tx1"/>
                </a:solidFill>
                <a:latin typeface="+mn-lt"/>
              </a:rPr>
              <a:t>(individuální schůzky) </a:t>
            </a:r>
          </a:p>
          <a:p>
            <a:endParaRPr lang="cs-CZ" dirty="0" smtClean="0">
              <a:solidFill>
                <a:schemeClr val="tx1"/>
              </a:solidFill>
              <a:latin typeface="+mn-lt"/>
            </a:endParaRPr>
          </a:p>
          <a:p>
            <a:pPr marL="285750" indent="-285750">
              <a:buFontTx/>
              <a:buChar char="-"/>
            </a:pPr>
            <a:r>
              <a:rPr lang="cs-CZ" dirty="0" smtClean="0">
                <a:solidFill>
                  <a:schemeClr val="tx1"/>
                </a:solidFill>
                <a:latin typeface="+mn-lt"/>
              </a:rPr>
              <a:t>vznik </a:t>
            </a:r>
            <a:r>
              <a:rPr lang="cs-CZ" b="1" dirty="0" smtClean="0">
                <a:solidFill>
                  <a:schemeClr val="tx1"/>
                </a:solidFill>
                <a:latin typeface="+mn-lt"/>
              </a:rPr>
              <a:t>lokálního partnerství </a:t>
            </a:r>
            <a:r>
              <a:rPr lang="cs-CZ" dirty="0" smtClean="0">
                <a:solidFill>
                  <a:schemeClr val="tx1"/>
                </a:solidFill>
                <a:latin typeface="+mn-lt"/>
              </a:rPr>
              <a:t>- schválení jednacího řádu + rozdělení do pracovních skupin (na prvních jednáních PS jsou určeny garanti)</a:t>
            </a:r>
          </a:p>
          <a:p>
            <a:endParaRPr lang="cs-CZ" dirty="0" smtClean="0">
              <a:solidFill>
                <a:schemeClr val="tx1"/>
              </a:solidFill>
              <a:latin typeface="+mn-lt"/>
            </a:endParaRPr>
          </a:p>
          <a:p>
            <a:pPr marL="285750" lvl="0" indent="-285750">
              <a:buFontTx/>
              <a:buChar char="-"/>
            </a:pPr>
            <a:r>
              <a:rPr lang="cs-CZ" b="1" dirty="0" smtClean="0">
                <a:solidFill>
                  <a:schemeClr val="tx1"/>
                </a:solidFill>
                <a:latin typeface="+mn-lt"/>
              </a:rPr>
              <a:t>vstupní analýza </a:t>
            </a:r>
            <a:r>
              <a:rPr lang="cs-CZ" dirty="0" smtClean="0">
                <a:solidFill>
                  <a:schemeClr val="tx1"/>
                </a:solidFill>
                <a:latin typeface="+mn-lt"/>
              </a:rPr>
              <a:t>(LK + výzkumník) – výtahy z dokumentů, sběr dat, individuální pohovory (první 4 měsíce od zahájení spolupráce)</a:t>
            </a:r>
          </a:p>
          <a:p>
            <a:pPr lvl="0"/>
            <a:endParaRPr lang="cs-CZ" dirty="0" smtClean="0">
              <a:solidFill>
                <a:schemeClr val="tx1"/>
              </a:solidFill>
              <a:latin typeface="+mn-lt"/>
            </a:endParaRPr>
          </a:p>
          <a:p>
            <a:pPr marL="285750" lvl="0" indent="-285750">
              <a:buFontTx/>
              <a:buChar char="-"/>
            </a:pPr>
            <a:r>
              <a:rPr lang="cs-CZ" dirty="0" smtClean="0">
                <a:solidFill>
                  <a:schemeClr val="tx1"/>
                </a:solidFill>
                <a:latin typeface="+mn-lt"/>
              </a:rPr>
              <a:t>ad hoc tvorba projektového záměru/projektové žádosti</a:t>
            </a:r>
          </a:p>
          <a:p>
            <a:pPr lvl="0"/>
            <a:endParaRPr lang="cs-CZ" dirty="0" smtClean="0">
              <a:solidFill>
                <a:schemeClr val="tx1"/>
              </a:solidFill>
              <a:latin typeface="+mn-lt"/>
            </a:endParaRPr>
          </a:p>
          <a:p>
            <a:pPr lvl="0"/>
            <a:r>
              <a:rPr lang="cs-CZ" dirty="0" smtClean="0">
                <a:solidFill>
                  <a:schemeClr val="tx1"/>
                </a:solidFill>
                <a:latin typeface="+mn-lt"/>
              </a:rPr>
              <a:t>-   zahájení </a:t>
            </a:r>
            <a:r>
              <a:rPr lang="cs-CZ" b="1" dirty="0" smtClean="0">
                <a:solidFill>
                  <a:schemeClr val="tx1"/>
                </a:solidFill>
                <a:latin typeface="+mn-lt"/>
              </a:rPr>
              <a:t>strategického plánování </a:t>
            </a:r>
            <a:r>
              <a:rPr lang="cs-CZ" dirty="0" smtClean="0">
                <a:solidFill>
                  <a:schemeClr val="tx1"/>
                </a:solidFill>
                <a:latin typeface="+mn-lt"/>
              </a:rPr>
              <a:t>(LP, PS - ve spolupráci s manažerem SPSZ a klíčovými aktéry)</a:t>
            </a:r>
            <a:r>
              <a:rPr lang="cs-CZ" b="1" dirty="0" smtClean="0">
                <a:solidFill>
                  <a:schemeClr val="tx1"/>
                </a:solidFill>
                <a:latin typeface="+mn-lt"/>
              </a:rPr>
              <a:t> </a:t>
            </a:r>
            <a:r>
              <a:rPr lang="cs-CZ" dirty="0" smtClean="0">
                <a:solidFill>
                  <a:schemeClr val="tx1"/>
                </a:solidFill>
                <a:latin typeface="+mn-lt"/>
              </a:rPr>
              <a:t>– výstupem </a:t>
            </a:r>
            <a:r>
              <a:rPr lang="cs-CZ" b="1" dirty="0" smtClean="0">
                <a:solidFill>
                  <a:schemeClr val="tx1"/>
                </a:solidFill>
                <a:latin typeface="+mn-lt"/>
              </a:rPr>
              <a:t>SPSZ</a:t>
            </a:r>
            <a:r>
              <a:rPr lang="cs-CZ" dirty="0" smtClean="0">
                <a:solidFill>
                  <a:schemeClr val="tx1"/>
                </a:solidFill>
                <a:latin typeface="+mn-lt"/>
              </a:rPr>
              <a:t> (finalizace do 10. měsíce od zahájení spolupráce)</a:t>
            </a:r>
          </a:p>
        </p:txBody>
      </p:sp>
    </p:spTree>
    <p:extLst>
      <p:ext uri="{BB962C8B-B14F-4D97-AF65-F5344CB8AC3E}">
        <p14:creationId xmlns:p14="http://schemas.microsoft.com/office/powerpoint/2010/main" val="42914969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295114" y="739725"/>
            <a:ext cx="8496300" cy="7716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eaLnBrk="1" hangingPunct="1">
              <a:spcBef>
                <a:spcPts val="1250"/>
              </a:spcBef>
              <a:buClrTx/>
            </a:pPr>
            <a:r>
              <a:rPr lang="cs-CZ" altLang="cs-CZ" sz="2000" b="1" dirty="0">
                <a:solidFill>
                  <a:schemeClr val="tx1"/>
                </a:solidFill>
              </a:rPr>
              <a:t> </a:t>
            </a:r>
            <a:r>
              <a:rPr lang="cs-CZ" sz="4400" b="1" dirty="0" smtClean="0">
                <a:solidFill>
                  <a:schemeClr val="tx2"/>
                </a:solidFill>
                <a:latin typeface="+mn-lt"/>
              </a:rPr>
              <a:t>Struktura lokálního partnerství</a:t>
            </a:r>
            <a:endParaRPr lang="cs-CZ" altLang="cs-CZ" sz="4400" b="1" dirty="0">
              <a:solidFill>
                <a:schemeClr val="tx2"/>
              </a:solidFill>
              <a:latin typeface="+mn-lt"/>
            </a:endParaRPr>
          </a:p>
        </p:txBody>
      </p:sp>
      <p:sp>
        <p:nvSpPr>
          <p:cNvPr id="33795" name="Text Box 2"/>
          <p:cNvSpPr txBox="1">
            <a:spLocks noChangeArrowheads="1"/>
          </p:cNvSpPr>
          <p:nvPr/>
        </p:nvSpPr>
        <p:spPr bwMode="auto">
          <a:xfrm>
            <a:off x="295114" y="1511348"/>
            <a:ext cx="8496300" cy="43726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0" lvl="1"/>
            <a:endParaRPr lang="cs-CZ" dirty="0" smtClean="0">
              <a:solidFill>
                <a:schemeClr val="tx1"/>
              </a:solidFill>
            </a:endParaRPr>
          </a:p>
          <a:p>
            <a:pPr marL="285750" lvl="1">
              <a:buFont typeface="Arial" panose="020B0604020202020204" pitchFamily="34" charset="0"/>
              <a:buChar char="•"/>
            </a:pPr>
            <a:endParaRPr lang="cs-CZ" sz="2000" dirty="0" smtClean="0">
              <a:solidFill>
                <a:schemeClr val="tx1"/>
              </a:solidFill>
            </a:endParaRPr>
          </a:p>
          <a:p>
            <a:pPr marL="285750" lvl="1">
              <a:buFont typeface="Arial" panose="020B0604020202020204" pitchFamily="34" charset="0"/>
              <a:buChar char="•"/>
            </a:pPr>
            <a:r>
              <a:rPr lang="cs-CZ" sz="2000" dirty="0" smtClean="0">
                <a:solidFill>
                  <a:schemeClr val="tx1"/>
                </a:solidFill>
              </a:rPr>
              <a:t>účastní se zástupci partnerů napříč jejich specializací</a:t>
            </a:r>
          </a:p>
          <a:p>
            <a:pPr marL="285750" lvl="1">
              <a:buFont typeface="Arial" panose="020B0604020202020204" pitchFamily="34" charset="0"/>
              <a:buChar char="•"/>
            </a:pPr>
            <a:r>
              <a:rPr lang="cs-CZ" sz="2000" b="1" dirty="0" smtClean="0">
                <a:solidFill>
                  <a:schemeClr val="tx1"/>
                </a:solidFill>
              </a:rPr>
              <a:t>pracovní skupina prevence kriminality </a:t>
            </a:r>
            <a:r>
              <a:rPr lang="cs-CZ" sz="2000" dirty="0" smtClean="0">
                <a:solidFill>
                  <a:schemeClr val="tx1"/>
                </a:solidFill>
              </a:rPr>
              <a:t>- obvykle již ve městě zřízena  –  vedena manažerem prevence kriminality (účast LK v PSPK)</a:t>
            </a:r>
            <a:endParaRPr lang="cs-CZ" sz="2000" dirty="0">
              <a:solidFill>
                <a:schemeClr val="tx1"/>
              </a:solidFill>
            </a:endParaRPr>
          </a:p>
        </p:txBody>
      </p:sp>
      <p:sp>
        <p:nvSpPr>
          <p:cNvPr id="7" name="Ovál 6"/>
          <p:cNvSpPr/>
          <p:nvPr/>
        </p:nvSpPr>
        <p:spPr>
          <a:xfrm>
            <a:off x="3456037" y="2132856"/>
            <a:ext cx="2304256" cy="1224136"/>
          </a:xfrm>
          <a:prstGeom prst="ellipse">
            <a:avLst/>
          </a:prstGeom>
          <a:solidFill>
            <a:srgbClr val="E6B8D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Lokální partnerství</a:t>
            </a:r>
            <a:endParaRPr lang="cs-CZ" dirty="0">
              <a:solidFill>
                <a:schemeClr val="tx1"/>
              </a:solidFill>
            </a:endParaRPr>
          </a:p>
        </p:txBody>
      </p:sp>
      <p:cxnSp>
        <p:nvCxnSpPr>
          <p:cNvPr id="8" name="Přímá spojnice se šipkou 7"/>
          <p:cNvCxnSpPr/>
          <p:nvPr/>
        </p:nvCxnSpPr>
        <p:spPr>
          <a:xfrm flipH="1">
            <a:off x="1381001" y="3177721"/>
            <a:ext cx="2412487" cy="7376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Vývojový diagram: alternativní postup 8"/>
          <p:cNvSpPr/>
          <p:nvPr/>
        </p:nvSpPr>
        <p:spPr>
          <a:xfrm>
            <a:off x="468313" y="3917667"/>
            <a:ext cx="1825377" cy="792088"/>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PS bydlení</a:t>
            </a:r>
            <a:endParaRPr lang="cs-CZ" dirty="0">
              <a:solidFill>
                <a:schemeClr val="tx1"/>
              </a:solidFill>
            </a:endParaRPr>
          </a:p>
        </p:txBody>
      </p:sp>
      <p:cxnSp>
        <p:nvCxnSpPr>
          <p:cNvPr id="10" name="Přímá spojnice se šipkou 9"/>
          <p:cNvCxnSpPr/>
          <p:nvPr/>
        </p:nvCxnSpPr>
        <p:spPr>
          <a:xfrm flipH="1">
            <a:off x="3507204" y="3284984"/>
            <a:ext cx="560740" cy="6303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Vývojový diagram: alternativní postup 10"/>
          <p:cNvSpPr/>
          <p:nvPr/>
        </p:nvSpPr>
        <p:spPr>
          <a:xfrm>
            <a:off x="2607104" y="3915372"/>
            <a:ext cx="1800200" cy="796678"/>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PS zaměstnávání</a:t>
            </a:r>
            <a:endParaRPr lang="cs-CZ" dirty="0">
              <a:solidFill>
                <a:schemeClr val="tx1"/>
              </a:solidFill>
            </a:endParaRPr>
          </a:p>
        </p:txBody>
      </p:sp>
      <p:sp>
        <p:nvSpPr>
          <p:cNvPr id="12" name="Vývojový diagram: alternativní postup 11"/>
          <p:cNvSpPr/>
          <p:nvPr/>
        </p:nvSpPr>
        <p:spPr>
          <a:xfrm>
            <a:off x="4645446" y="3928031"/>
            <a:ext cx="1800200" cy="796678"/>
          </a:xfrm>
          <a:prstGeom prst="flowChartAlternate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PS vzdělávání</a:t>
            </a:r>
            <a:endParaRPr lang="cs-CZ" dirty="0">
              <a:solidFill>
                <a:schemeClr val="tx1"/>
              </a:solidFill>
            </a:endParaRPr>
          </a:p>
        </p:txBody>
      </p:sp>
      <p:cxnSp>
        <p:nvCxnSpPr>
          <p:cNvPr id="13" name="Přímá spojnice se šipkou 12"/>
          <p:cNvCxnSpPr/>
          <p:nvPr/>
        </p:nvCxnSpPr>
        <p:spPr>
          <a:xfrm>
            <a:off x="5076056" y="3284984"/>
            <a:ext cx="469490" cy="635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Vývojový diagram: alternativní postup 13"/>
          <p:cNvSpPr/>
          <p:nvPr/>
        </p:nvSpPr>
        <p:spPr>
          <a:xfrm>
            <a:off x="6804248" y="3936281"/>
            <a:ext cx="1799432" cy="796678"/>
          </a:xfrm>
          <a:prstGeom prst="flowChartAlternate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PS rodina a sociální služby</a:t>
            </a:r>
            <a:endParaRPr lang="cs-CZ" dirty="0">
              <a:solidFill>
                <a:schemeClr val="tx1"/>
              </a:solidFill>
            </a:endParaRPr>
          </a:p>
        </p:txBody>
      </p:sp>
      <p:cxnSp>
        <p:nvCxnSpPr>
          <p:cNvPr id="15" name="Přímá spojnice se šipkou 14"/>
          <p:cNvCxnSpPr/>
          <p:nvPr/>
        </p:nvCxnSpPr>
        <p:spPr>
          <a:xfrm>
            <a:off x="5545546" y="3068960"/>
            <a:ext cx="2324195" cy="8517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Vývojový diagram: alternativní postup 15"/>
          <p:cNvSpPr/>
          <p:nvPr/>
        </p:nvSpPr>
        <p:spPr>
          <a:xfrm>
            <a:off x="7184830" y="2724716"/>
            <a:ext cx="1799432" cy="796678"/>
          </a:xfrm>
          <a:prstGeom prst="flowChartAlternateProcess">
            <a:avLst/>
          </a:prstGeom>
          <a:solidFill>
            <a:srgbClr val="B61AAB">
              <a:alpha val="29804"/>
            </a:srgbClr>
          </a:solidFill>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PS projekty a implementace</a:t>
            </a:r>
            <a:endParaRPr lang="cs-CZ" dirty="0">
              <a:solidFill>
                <a:schemeClr val="tx1"/>
              </a:solidFill>
            </a:endParaRPr>
          </a:p>
        </p:txBody>
      </p:sp>
      <p:cxnSp>
        <p:nvCxnSpPr>
          <p:cNvPr id="17" name="Přímá spojnice se šipkou 16"/>
          <p:cNvCxnSpPr/>
          <p:nvPr/>
        </p:nvCxnSpPr>
        <p:spPr>
          <a:xfrm>
            <a:off x="5725900" y="2596496"/>
            <a:ext cx="1403995" cy="2564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6695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lgn="ctr">
              <a:buNone/>
            </a:pPr>
            <a:r>
              <a:rPr lang="cs-CZ" sz="16000" b="1" dirty="0" smtClean="0">
                <a:solidFill>
                  <a:srgbClr val="C00000"/>
                </a:solidFill>
              </a:rPr>
              <a:t>6…</a:t>
            </a:r>
          </a:p>
          <a:p>
            <a:pPr marL="0" indent="0" algn="ctr">
              <a:buNone/>
            </a:pPr>
            <a:r>
              <a:rPr lang="cs-CZ" sz="2800" b="1" dirty="0" smtClean="0">
                <a:solidFill>
                  <a:srgbClr val="C00000"/>
                </a:solidFill>
              </a:rPr>
              <a:t>… lokalit v KPSVL</a:t>
            </a:r>
            <a:endParaRPr lang="cs-CZ" sz="2800" b="1" dirty="0">
              <a:solidFill>
                <a:srgbClr val="C00000"/>
              </a:solidFill>
            </a:endParaRPr>
          </a:p>
        </p:txBody>
      </p:sp>
    </p:spTree>
    <p:extLst>
      <p:ext uri="{BB962C8B-B14F-4D97-AF65-F5344CB8AC3E}">
        <p14:creationId xmlns:p14="http://schemas.microsoft.com/office/powerpoint/2010/main" val="2613996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„Naše“ lokality v LK</a:t>
            </a:r>
            <a:endParaRPr lang="cs-CZ" b="1" dirty="0">
              <a:solidFill>
                <a:schemeClr val="tx2"/>
              </a:solidFill>
            </a:endParaRPr>
          </a:p>
        </p:txBody>
      </p:sp>
      <p:sp>
        <p:nvSpPr>
          <p:cNvPr id="3" name="Zástupný symbol pro obsah 2"/>
          <p:cNvSpPr>
            <a:spLocks noGrp="1"/>
          </p:cNvSpPr>
          <p:nvPr>
            <p:ph idx="1"/>
          </p:nvPr>
        </p:nvSpPr>
        <p:spPr/>
        <p:txBody>
          <a:bodyPr>
            <a:normAutofit/>
          </a:bodyPr>
          <a:lstStyle/>
          <a:p>
            <a:r>
              <a:rPr lang="cs-CZ" sz="3600" b="1" dirty="0" smtClean="0">
                <a:solidFill>
                  <a:srgbClr val="C00000"/>
                </a:solidFill>
              </a:rPr>
              <a:t>Ralsko (2. vlna)</a:t>
            </a:r>
            <a:endParaRPr lang="cs-CZ" sz="3600" b="1" dirty="0" smtClean="0">
              <a:solidFill>
                <a:srgbClr val="C00000"/>
              </a:solidFill>
            </a:endParaRPr>
          </a:p>
          <a:p>
            <a:r>
              <a:rPr lang="cs-CZ" sz="3600" b="1" dirty="0" smtClean="0">
                <a:solidFill>
                  <a:srgbClr val="C00000"/>
                </a:solidFill>
              </a:rPr>
              <a:t>Velké </a:t>
            </a:r>
            <a:r>
              <a:rPr lang="cs-CZ" sz="3600" b="1" dirty="0">
                <a:solidFill>
                  <a:srgbClr val="C00000"/>
                </a:solidFill>
              </a:rPr>
              <a:t>Hamry (2. vlna</a:t>
            </a:r>
            <a:r>
              <a:rPr lang="cs-CZ" sz="3600" b="1" dirty="0" smtClean="0">
                <a:solidFill>
                  <a:srgbClr val="C00000"/>
                </a:solidFill>
              </a:rPr>
              <a:t>)</a:t>
            </a:r>
            <a:endParaRPr lang="cs-CZ" sz="3600" b="1" dirty="0" smtClean="0">
              <a:solidFill>
                <a:srgbClr val="C00000"/>
              </a:solidFill>
            </a:endParaRPr>
          </a:p>
          <a:p>
            <a:r>
              <a:rPr lang="cs-CZ" sz="3600" b="1" dirty="0">
                <a:solidFill>
                  <a:srgbClr val="C00000"/>
                </a:solidFill>
              </a:rPr>
              <a:t>Frýdlantsko (2. vlna</a:t>
            </a:r>
            <a:r>
              <a:rPr lang="cs-CZ" sz="3600" b="1" dirty="0" smtClean="0">
                <a:solidFill>
                  <a:srgbClr val="C00000"/>
                </a:solidFill>
              </a:rPr>
              <a:t>)</a:t>
            </a:r>
            <a:endParaRPr lang="cs-CZ" sz="3600" b="1" dirty="0" smtClean="0">
              <a:solidFill>
                <a:srgbClr val="C00000"/>
              </a:solidFill>
            </a:endParaRPr>
          </a:p>
          <a:p>
            <a:r>
              <a:rPr lang="cs-CZ" sz="3600" b="1" dirty="0" smtClean="0">
                <a:solidFill>
                  <a:schemeClr val="tx2"/>
                </a:solidFill>
              </a:rPr>
              <a:t>Nový </a:t>
            </a:r>
            <a:r>
              <a:rPr lang="cs-CZ" sz="3600" b="1" dirty="0">
                <a:solidFill>
                  <a:schemeClr val="tx2"/>
                </a:solidFill>
              </a:rPr>
              <a:t>Bor </a:t>
            </a:r>
            <a:r>
              <a:rPr lang="cs-CZ" sz="3600" b="1" dirty="0" smtClean="0">
                <a:solidFill>
                  <a:schemeClr val="tx2"/>
                </a:solidFill>
              </a:rPr>
              <a:t>(4. </a:t>
            </a:r>
            <a:r>
              <a:rPr lang="cs-CZ" sz="3600" b="1" dirty="0">
                <a:solidFill>
                  <a:schemeClr val="tx2"/>
                </a:solidFill>
              </a:rPr>
              <a:t>vlna</a:t>
            </a:r>
            <a:r>
              <a:rPr lang="cs-CZ" sz="3600" b="1" dirty="0" smtClean="0">
                <a:solidFill>
                  <a:schemeClr val="tx2"/>
                </a:solidFill>
              </a:rPr>
              <a:t>)</a:t>
            </a:r>
            <a:endParaRPr lang="cs-CZ" sz="3600" b="1" dirty="0" smtClean="0">
              <a:solidFill>
                <a:schemeClr val="tx2"/>
              </a:solidFill>
            </a:endParaRPr>
          </a:p>
          <a:p>
            <a:r>
              <a:rPr lang="cs-CZ" sz="3600" b="1" dirty="0" smtClean="0">
                <a:solidFill>
                  <a:schemeClr val="tx2"/>
                </a:solidFill>
              </a:rPr>
              <a:t>Liberec (4. </a:t>
            </a:r>
            <a:r>
              <a:rPr lang="cs-CZ" sz="3600" b="1" dirty="0">
                <a:solidFill>
                  <a:schemeClr val="tx2"/>
                </a:solidFill>
              </a:rPr>
              <a:t>vlna</a:t>
            </a:r>
            <a:r>
              <a:rPr lang="cs-CZ" sz="3600" b="1" dirty="0" smtClean="0">
                <a:solidFill>
                  <a:schemeClr val="tx2"/>
                </a:solidFill>
              </a:rPr>
              <a:t>)</a:t>
            </a:r>
            <a:endParaRPr lang="cs-CZ" sz="3600" b="1" dirty="0" smtClean="0">
              <a:solidFill>
                <a:schemeClr val="tx2"/>
              </a:solidFill>
            </a:endParaRPr>
          </a:p>
          <a:p>
            <a:r>
              <a:rPr lang="cs-CZ" sz="3600" b="1" dirty="0" smtClean="0">
                <a:solidFill>
                  <a:srgbClr val="00B050"/>
                </a:solidFill>
              </a:rPr>
              <a:t>Tanvald/</a:t>
            </a:r>
            <a:r>
              <a:rPr lang="cs-CZ" sz="3600" b="1" dirty="0" err="1" smtClean="0">
                <a:solidFill>
                  <a:srgbClr val="00B050"/>
                </a:solidFill>
              </a:rPr>
              <a:t>sko</a:t>
            </a:r>
            <a:r>
              <a:rPr lang="cs-CZ" sz="3600" b="1" dirty="0">
                <a:solidFill>
                  <a:srgbClr val="00B050"/>
                </a:solidFill>
              </a:rPr>
              <a:t> </a:t>
            </a:r>
            <a:r>
              <a:rPr lang="cs-CZ" sz="3600" b="1" dirty="0" smtClean="0">
                <a:solidFill>
                  <a:srgbClr val="00B050"/>
                </a:solidFill>
              </a:rPr>
              <a:t>(5. </a:t>
            </a:r>
            <a:r>
              <a:rPr lang="cs-CZ" sz="3600" b="1" dirty="0">
                <a:solidFill>
                  <a:srgbClr val="00B050"/>
                </a:solidFill>
              </a:rPr>
              <a:t>vlna</a:t>
            </a:r>
            <a:r>
              <a:rPr lang="cs-CZ" sz="3600" b="1" dirty="0" smtClean="0">
                <a:solidFill>
                  <a:srgbClr val="00B050"/>
                </a:solidFill>
              </a:rPr>
              <a:t>)</a:t>
            </a:r>
            <a:endParaRPr lang="cs-CZ" sz="3600" b="1" dirty="0">
              <a:solidFill>
                <a:srgbClr val="00B050"/>
              </a:solidFill>
            </a:endParaRPr>
          </a:p>
        </p:txBody>
      </p:sp>
    </p:spTree>
    <p:extLst>
      <p:ext uri="{BB962C8B-B14F-4D97-AF65-F5344CB8AC3E}">
        <p14:creationId xmlns:p14="http://schemas.microsoft.com/office/powerpoint/2010/main" val="2180972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301833" y="692696"/>
            <a:ext cx="8496300" cy="12025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eaLnBrk="1" hangingPunct="1">
              <a:spcBef>
                <a:spcPts val="1250"/>
              </a:spcBef>
              <a:buClrTx/>
              <a:buFontTx/>
              <a:buNone/>
            </a:pPr>
            <a:r>
              <a:rPr lang="cs-CZ" altLang="cs-CZ" sz="3600" b="1" dirty="0">
                <a:solidFill>
                  <a:schemeClr val="tx2"/>
                </a:solidFill>
                <a:latin typeface="+mj-lt"/>
              </a:rPr>
              <a:t>Strategické plány sociálního začleňování </a:t>
            </a:r>
            <a:r>
              <a:rPr lang="cs-CZ" altLang="cs-CZ" sz="3600" b="1" dirty="0" smtClean="0">
                <a:solidFill>
                  <a:schemeClr val="tx2"/>
                </a:solidFill>
                <a:latin typeface="+mj-lt"/>
              </a:rPr>
              <a:t>– </a:t>
            </a:r>
            <a:r>
              <a:rPr lang="cs-CZ" altLang="cs-CZ" sz="3600" b="1" dirty="0" smtClean="0">
                <a:solidFill>
                  <a:schemeClr val="tx2"/>
                </a:solidFill>
                <a:latin typeface="+mj-lt"/>
              </a:rPr>
              <a:t>Alokace v </a:t>
            </a:r>
            <a:r>
              <a:rPr lang="cs-CZ" altLang="cs-CZ" sz="3600" b="1" dirty="0" smtClean="0">
                <a:solidFill>
                  <a:schemeClr val="tx2"/>
                </a:solidFill>
                <a:latin typeface="+mj-lt"/>
              </a:rPr>
              <a:t>KPSVL</a:t>
            </a:r>
            <a:endParaRPr lang="cs-CZ" altLang="cs-CZ" sz="3600" b="1" dirty="0">
              <a:solidFill>
                <a:schemeClr val="tx2"/>
              </a:solidFill>
              <a:latin typeface="+mj-lt"/>
            </a:endParaRPr>
          </a:p>
        </p:txBody>
      </p:sp>
      <p:sp>
        <p:nvSpPr>
          <p:cNvPr id="35843" name="Text Box 2"/>
          <p:cNvSpPr txBox="1">
            <a:spLocks noChangeArrowheads="1"/>
          </p:cNvSpPr>
          <p:nvPr/>
        </p:nvSpPr>
        <p:spPr bwMode="auto">
          <a:xfrm>
            <a:off x="295275" y="1773238"/>
            <a:ext cx="8496300" cy="3172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a:buClrTx/>
              <a:buFontTx/>
              <a:buNone/>
            </a:pPr>
            <a:endParaRPr lang="cs-CZ" altLang="cs-CZ" sz="2000" b="1" u="sng" dirty="0">
              <a:solidFill>
                <a:srgbClr val="000000"/>
              </a:solidFill>
            </a:endParaRPr>
          </a:p>
          <a:p>
            <a:pPr>
              <a:buClrTx/>
              <a:buFontTx/>
              <a:buNone/>
            </a:pPr>
            <a:endParaRPr lang="cs-CZ" altLang="cs-CZ" sz="2000" b="1" u="sng" dirty="0" smtClean="0">
              <a:solidFill>
                <a:srgbClr val="000000"/>
              </a:solidFill>
            </a:endParaRPr>
          </a:p>
          <a:p>
            <a:pPr>
              <a:buClrTx/>
              <a:buFontTx/>
              <a:buNone/>
            </a:pPr>
            <a:r>
              <a:rPr lang="cs-CZ" altLang="cs-CZ" sz="2000" b="1" u="sng" dirty="0" smtClean="0">
                <a:solidFill>
                  <a:srgbClr val="000000"/>
                </a:solidFill>
              </a:rPr>
              <a:t>Liberecký </a:t>
            </a:r>
            <a:r>
              <a:rPr lang="cs-CZ" altLang="cs-CZ" sz="2000" b="1" u="sng" dirty="0">
                <a:solidFill>
                  <a:srgbClr val="000000"/>
                </a:solidFill>
              </a:rPr>
              <a:t>kraj </a:t>
            </a:r>
          </a:p>
          <a:p>
            <a:pPr>
              <a:buClrTx/>
              <a:buFontTx/>
              <a:buNone/>
            </a:pPr>
            <a:r>
              <a:rPr lang="cs-CZ" altLang="cs-CZ" sz="2000" dirty="0">
                <a:solidFill>
                  <a:srgbClr val="C00000"/>
                </a:solidFill>
              </a:rPr>
              <a:t>Frýdlantsko 	  77 839 844,- Kč			OPZ	 7 674 844,- Kč</a:t>
            </a:r>
          </a:p>
          <a:p>
            <a:pPr>
              <a:buClrTx/>
              <a:buFontTx/>
              <a:buNone/>
            </a:pPr>
            <a:r>
              <a:rPr lang="cs-CZ" altLang="cs-CZ" sz="2000" dirty="0">
                <a:solidFill>
                  <a:srgbClr val="C00000"/>
                </a:solidFill>
              </a:rPr>
              <a:t>Ralsko 			  87 572 870,- Kč			OPZ	 8 575 800,- Kč</a:t>
            </a:r>
          </a:p>
          <a:p>
            <a:pPr>
              <a:buClrTx/>
              <a:buFontTx/>
              <a:buNone/>
            </a:pPr>
            <a:r>
              <a:rPr lang="cs-CZ" altLang="cs-CZ" sz="2000" dirty="0">
                <a:solidFill>
                  <a:srgbClr val="C00000"/>
                </a:solidFill>
              </a:rPr>
              <a:t>Velké Hamry  	  44 164 000,- Kč			OPZ    12 696 000,- </a:t>
            </a:r>
            <a:r>
              <a:rPr lang="cs-CZ" altLang="cs-CZ" sz="2000" dirty="0" smtClean="0">
                <a:solidFill>
                  <a:srgbClr val="C00000"/>
                </a:solidFill>
              </a:rPr>
              <a:t>Kč</a:t>
            </a:r>
          </a:p>
          <a:p>
            <a:pPr>
              <a:buClrTx/>
              <a:buFontTx/>
              <a:buNone/>
            </a:pPr>
            <a:r>
              <a:rPr lang="cs-CZ" altLang="cs-CZ" sz="2000" dirty="0" smtClean="0">
                <a:solidFill>
                  <a:schemeClr val="tx2"/>
                </a:solidFill>
              </a:rPr>
              <a:t>Nový Bor</a:t>
            </a:r>
          </a:p>
          <a:p>
            <a:pPr>
              <a:buClrTx/>
              <a:buFontTx/>
              <a:buNone/>
            </a:pPr>
            <a:r>
              <a:rPr lang="cs-CZ" altLang="cs-CZ" sz="2000" dirty="0" smtClean="0">
                <a:solidFill>
                  <a:schemeClr val="tx2"/>
                </a:solidFill>
              </a:rPr>
              <a:t>Liberec</a:t>
            </a:r>
          </a:p>
          <a:p>
            <a:pPr>
              <a:buClrTx/>
              <a:buFontTx/>
              <a:buNone/>
            </a:pPr>
            <a:r>
              <a:rPr lang="cs-CZ" altLang="cs-CZ" sz="2000" dirty="0" smtClean="0">
                <a:solidFill>
                  <a:srgbClr val="00B050"/>
                </a:solidFill>
              </a:rPr>
              <a:t>Tanvald/</a:t>
            </a:r>
            <a:r>
              <a:rPr lang="cs-CZ" altLang="cs-CZ" sz="2000" dirty="0" err="1" smtClean="0">
                <a:solidFill>
                  <a:srgbClr val="00B050"/>
                </a:solidFill>
              </a:rPr>
              <a:t>sko</a:t>
            </a:r>
            <a:r>
              <a:rPr lang="cs-CZ" altLang="cs-CZ" sz="2000" dirty="0" smtClean="0">
                <a:solidFill>
                  <a:srgbClr val="00B050"/>
                </a:solidFill>
              </a:rPr>
              <a:t>                                ?                                                     ?</a:t>
            </a:r>
            <a:endParaRPr lang="cs-CZ" altLang="cs-CZ" sz="2000" dirty="0">
              <a:solidFill>
                <a:srgbClr val="00B050"/>
              </a:solidFill>
            </a:endParaRPr>
          </a:p>
          <a:p>
            <a:pPr>
              <a:buClrTx/>
              <a:buFontTx/>
              <a:buNone/>
            </a:pPr>
            <a:endParaRPr lang="cs-CZ" altLang="cs-CZ" sz="2000" u="sng" dirty="0">
              <a:solidFill>
                <a:srgbClr val="000000"/>
              </a:solidFill>
            </a:endParaRPr>
          </a:p>
        </p:txBody>
      </p:sp>
    </p:spTree>
    <p:extLst>
      <p:ext uri="{BB962C8B-B14F-4D97-AF65-F5344CB8AC3E}">
        <p14:creationId xmlns:p14="http://schemas.microsoft.com/office/powerpoint/2010/main" val="680500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PZ varianta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PZ varianta 2">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PZ varianta 3">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1078</TotalTime>
  <Words>1305</Words>
  <Application>Microsoft Office PowerPoint</Application>
  <PresentationFormat>Předvádění na obrazovce (4:3)</PresentationFormat>
  <Paragraphs>367</Paragraphs>
  <Slides>35</Slides>
  <Notes>8</Notes>
  <HiddenSlides>0</HiddenSlides>
  <MMClips>0</MMClips>
  <ScaleCrop>false</ScaleCrop>
  <HeadingPairs>
    <vt:vector size="4" baseType="variant">
      <vt:variant>
        <vt:lpstr>Motiv</vt:lpstr>
      </vt:variant>
      <vt:variant>
        <vt:i4>3</vt:i4>
      </vt:variant>
      <vt:variant>
        <vt:lpstr>Nadpisy snímků</vt:lpstr>
      </vt:variant>
      <vt:variant>
        <vt:i4>35</vt:i4>
      </vt:variant>
    </vt:vector>
  </HeadingPairs>
  <TitlesOfParts>
    <vt:vector size="38" baseType="lpstr">
      <vt:lpstr>OPZ varianta 1</vt:lpstr>
      <vt:lpstr>OPZ varianta 2</vt:lpstr>
      <vt:lpstr>OPZ varianta 3</vt:lpstr>
      <vt:lpstr>Agentura pro sociální začleňování v Libereckém kraji   Regionální centrum Střed  </vt:lpstr>
      <vt:lpstr>Forma spolupráce</vt:lpstr>
      <vt:lpstr>Prezentace aplikace PowerPoint</vt:lpstr>
      <vt:lpstr>Prezentace aplikace PowerPoint</vt:lpstr>
      <vt:lpstr>Prezentace aplikace PowerPoint</vt:lpstr>
      <vt:lpstr>Prezentace aplikace PowerPoint</vt:lpstr>
      <vt:lpstr>Prezentace aplikace PowerPoint</vt:lpstr>
      <vt:lpstr>„Naše“ lokality v LK</vt:lpstr>
      <vt:lpstr>Prezentace aplikace PowerPoint</vt:lpstr>
      <vt:lpstr>Ralsko</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Velké Hamry</vt:lpstr>
      <vt:lpstr>Prezentace aplikace PowerPoint</vt:lpstr>
      <vt:lpstr>Prezentace aplikace PowerPoint</vt:lpstr>
      <vt:lpstr>Prezentace aplikace PowerPoint</vt:lpstr>
      <vt:lpstr>Frýdlantsko</vt:lpstr>
      <vt:lpstr>Prezentace aplikace PowerPoint</vt:lpstr>
      <vt:lpstr>Prezentace aplikace PowerPoint</vt:lpstr>
      <vt:lpstr>Prezentace aplikace PowerPoint</vt:lpstr>
      <vt:lpstr>Nový Bor</vt:lpstr>
      <vt:lpstr>Prezentace aplikace PowerPoint</vt:lpstr>
      <vt:lpstr>Prezentace aplikace PowerPoint</vt:lpstr>
      <vt:lpstr>Prezentace aplikace PowerPoint</vt:lpstr>
      <vt:lpstr>Prezentace aplikace PowerPoint</vt:lpstr>
      <vt:lpstr>Prezentace aplikace PowerPoint</vt:lpstr>
      <vt:lpstr>Liberec</vt:lpstr>
      <vt:lpstr>Prezentace aplikace PowerPoint</vt:lpstr>
      <vt:lpstr>Prezentace aplikace PowerPoint</vt:lpstr>
      <vt:lpstr>Tanvald/sko</vt:lpstr>
      <vt:lpstr>Prezentace aplikace PowerPoint</vt:lpstr>
    </vt:vector>
  </TitlesOfParts>
  <Company>Úřad vlády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Neméšová Lucie</dc:creator>
  <cp:lastModifiedBy>Pavel</cp:lastModifiedBy>
  <cp:revision>112</cp:revision>
  <dcterms:created xsi:type="dcterms:W3CDTF">2016-04-15T08:49:58Z</dcterms:created>
  <dcterms:modified xsi:type="dcterms:W3CDTF">2016-12-05T16:40:38Z</dcterms:modified>
</cp:coreProperties>
</file>