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43" r:id="rId2"/>
    <p:sldId id="358" r:id="rId3"/>
    <p:sldId id="351" r:id="rId4"/>
    <p:sldId id="359" r:id="rId5"/>
    <p:sldId id="367" r:id="rId6"/>
    <p:sldId id="360" r:id="rId7"/>
    <p:sldId id="361" r:id="rId8"/>
    <p:sldId id="362" r:id="rId9"/>
    <p:sldId id="363" r:id="rId10"/>
    <p:sldId id="364" r:id="rId11"/>
    <p:sldId id="365" r:id="rId12"/>
    <p:sldId id="366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CFF"/>
    <a:srgbClr val="00A5D2"/>
    <a:srgbClr val="2FD2FF"/>
    <a:srgbClr val="81E4FF"/>
    <a:srgbClr val="9EEAFF"/>
    <a:srgbClr val="CAA3FF"/>
    <a:srgbClr val="7D66FF"/>
    <a:srgbClr val="7196D9"/>
    <a:srgbClr val="A666FF"/>
    <a:srgbClr val="BE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0533" autoAdjust="0"/>
  </p:normalViewPr>
  <p:slideViewPr>
    <p:cSldViewPr>
      <p:cViewPr varScale="1">
        <p:scale>
          <a:sx n="92" d="100"/>
          <a:sy n="92" d="100"/>
        </p:scale>
        <p:origin x="-1190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39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EE061-1B96-483C-9092-F959C7ADEE23}" type="datetimeFigureOut">
              <a:rPr lang="cs-CZ" smtClean="0"/>
              <a:t>22.6.2017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28F31-ABBF-44E5-9097-D28BA769E0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218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BCE21-84CB-4FEF-8077-74AF375F2202}" type="datetimeFigureOut">
              <a:rPr lang="cs-CZ" smtClean="0"/>
              <a:t>22.6.2017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66C31-E05A-4F06-AE96-785168787A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41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PS</a:t>
            </a:r>
            <a:r>
              <a:rPr lang="cs-CZ" baseline="0" dirty="0" smtClean="0"/>
              <a:t> Vzdělávání – listopad 2016 - hlasování per </a:t>
            </a:r>
            <a:r>
              <a:rPr lang="cs-CZ" baseline="0" dirty="0" err="1" smtClean="0"/>
              <a:t>rollam</a:t>
            </a:r>
            <a:r>
              <a:rPr lang="cs-CZ" baseline="0" dirty="0" smtClean="0"/>
              <a:t>; březen 2017 – </a:t>
            </a:r>
            <a:r>
              <a:rPr lang="cs-CZ" baseline="0" dirty="0" err="1" smtClean="0"/>
              <a:t>infoservis</a:t>
            </a:r>
            <a:r>
              <a:rPr lang="cs-CZ" baseline="0" smtClean="0"/>
              <a:t> mailem, květen 2017 – plánujeme další jednání</a:t>
            </a:r>
            <a:endParaRPr lang="cs-CZ" smtClean="0"/>
          </a:p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582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26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582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582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582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66C31-E05A-4F06-AE96-785168787A4F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80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08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8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58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045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27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12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45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86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51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43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994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D68A8-C695-4D2D-8BAC-21E5876928B0}" type="datetimeFigureOut">
              <a:rPr lang="cs-CZ" smtClean="0"/>
              <a:t>22.6.2017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F34E7-5641-4809-B025-7E1FD91CF51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25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2" y="260648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95536" y="1196752"/>
            <a:ext cx="748883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4000" dirty="0"/>
          </a:p>
          <a:p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</a:rPr>
              <a:t>Pracovní skupina Vzdělávání </a:t>
            </a:r>
          </a:p>
          <a:p>
            <a:r>
              <a:rPr lang="cs-CZ" sz="3200" b="1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cs-CZ" sz="3200" b="1" dirty="0" smtClean="0">
                <a:solidFill>
                  <a:schemeClr val="accent1">
                    <a:lumMod val="75000"/>
                  </a:schemeClr>
                </a:solidFill>
              </a:rPr>
              <a:t>ovinky v projektu „KAP LK“</a:t>
            </a:r>
            <a:endParaRPr lang="cs-CZ" sz="32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1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26. 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. 2017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8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94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6" y="185481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/>
            </a:r>
            <a:br>
              <a:rPr lang="cs-CZ" sz="5000" b="1" dirty="0" smtClean="0">
                <a:solidFill>
                  <a:schemeClr val="tx2"/>
                </a:solidFill>
              </a:rPr>
            </a:br>
            <a:r>
              <a:rPr lang="cs-CZ" sz="5000" b="1" dirty="0" smtClean="0">
                <a:solidFill>
                  <a:schemeClr val="tx2"/>
                </a:solidFill>
              </a:rPr>
              <a:t>Již schválené Rámce …</a:t>
            </a:r>
            <a:r>
              <a:rPr lang="cs-CZ" sz="5000" b="1" dirty="0">
                <a:solidFill>
                  <a:schemeClr val="tx2"/>
                </a:solidFill>
              </a:rPr>
              <a:t/>
            </a:r>
            <a:br>
              <a:rPr lang="cs-CZ" sz="5000" b="1" dirty="0">
                <a:solidFill>
                  <a:schemeClr val="tx2"/>
                </a:solidFill>
              </a:rPr>
            </a:br>
            <a:endParaRPr lang="cs-CZ" sz="5000" b="1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u="sng" dirty="0" smtClean="0">
                <a:solidFill>
                  <a:schemeClr val="accent1">
                    <a:lumMod val="75000"/>
                  </a:schemeClr>
                </a:solidFill>
              </a:rPr>
              <a:t>Rámec pro podporu infrastruktury 3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ro výzvu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IROP č. 67– Infrastruktura  pro vzdělávání – </a:t>
            </a:r>
            <a:br>
              <a:rPr lang="cs-CZ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integrované projekty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IPRÚ</a:t>
            </a:r>
          </a:p>
          <a:p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termín předkládání žádostí o podporu: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     5. 1. 2017 - 31. 10. </a:t>
            </a:r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2022</a:t>
            </a:r>
          </a:p>
          <a:p>
            <a:pPr marL="0" indent="0">
              <a:buNone/>
            </a:pP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i="1" dirty="0">
                <a:solidFill>
                  <a:srgbClr val="FF0000"/>
                </a:solidFill>
              </a:rPr>
              <a:t>s</a:t>
            </a:r>
            <a:r>
              <a:rPr lang="cs-CZ" sz="2400" i="1" dirty="0" smtClean="0">
                <a:solidFill>
                  <a:srgbClr val="FF0000"/>
                </a:solidFill>
              </a:rPr>
              <a:t>chváleny 2 projektové záměry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3955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44631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7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853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9" y="185481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53955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44631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>Aktualizace</a:t>
            </a:r>
            <a:endParaRPr lang="cs-CZ" sz="5000" b="1" dirty="0">
              <a:solidFill>
                <a:schemeClr val="tx2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dirty="0">
                <a:solidFill>
                  <a:schemeClr val="accent1">
                    <a:lumMod val="75000"/>
                  </a:schemeClr>
                </a:solidFill>
              </a:rPr>
              <a:t>+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„</a:t>
            </a:r>
            <a:r>
              <a:rPr lang="cs-CZ" sz="2400" dirty="0">
                <a:solidFill>
                  <a:srgbClr val="FF0000"/>
                </a:solidFill>
              </a:rPr>
              <a:t>Školy bez bariér – gymnázia a obchodní akademie“</a:t>
            </a:r>
          </a:p>
          <a:p>
            <a:r>
              <a:rPr lang="cs-CZ" sz="2400" dirty="0">
                <a:solidFill>
                  <a:srgbClr val="FF0000"/>
                </a:solidFill>
              </a:rPr>
              <a:t>„Školy bez bariér – střední odborné školy“</a:t>
            </a:r>
          </a:p>
          <a:p>
            <a:r>
              <a:rPr lang="cs-CZ" sz="2400" dirty="0">
                <a:solidFill>
                  <a:srgbClr val="FF0000"/>
                </a:solidFill>
              </a:rPr>
              <a:t>„Školy bez bariér – Střední uměleckoprůmyslová </a:t>
            </a:r>
            <a:r>
              <a:rPr lang="cs-CZ" sz="2400" dirty="0" smtClean="0">
                <a:solidFill>
                  <a:srgbClr val="FF0000"/>
                </a:solidFill>
              </a:rPr>
              <a:t/>
            </a:r>
            <a:br>
              <a:rPr lang="cs-CZ" sz="2400" dirty="0" smtClean="0">
                <a:solidFill>
                  <a:srgbClr val="FF0000"/>
                </a:solidFill>
              </a:rPr>
            </a:br>
            <a:r>
              <a:rPr lang="cs-CZ" sz="2400" dirty="0" smtClean="0">
                <a:solidFill>
                  <a:srgbClr val="FF0000"/>
                </a:solidFill>
              </a:rPr>
              <a:t>škola </a:t>
            </a:r>
            <a:r>
              <a:rPr lang="cs-CZ" sz="2400" dirty="0">
                <a:solidFill>
                  <a:srgbClr val="FF0000"/>
                </a:solidFill>
              </a:rPr>
              <a:t>a Vyšší odborná škola, Jablonec </a:t>
            </a:r>
            <a:r>
              <a:rPr lang="cs-CZ" sz="2400" dirty="0" smtClean="0">
                <a:solidFill>
                  <a:srgbClr val="FF0000"/>
                </a:solidFill>
              </a:rPr>
              <a:t>nad </a:t>
            </a:r>
            <a:br>
              <a:rPr lang="cs-CZ" sz="2400" dirty="0" smtClean="0">
                <a:solidFill>
                  <a:srgbClr val="FF0000"/>
                </a:solidFill>
              </a:rPr>
            </a:br>
            <a:r>
              <a:rPr lang="cs-CZ" sz="2400" dirty="0" smtClean="0">
                <a:solidFill>
                  <a:srgbClr val="FF0000"/>
                </a:solidFill>
              </a:rPr>
              <a:t>Nisou</a:t>
            </a:r>
            <a:r>
              <a:rPr lang="cs-CZ" sz="2400" dirty="0">
                <a:solidFill>
                  <a:srgbClr val="FF0000"/>
                </a:solidFill>
              </a:rPr>
              <a:t>, </a:t>
            </a:r>
            <a:r>
              <a:rPr lang="cs-CZ" sz="2400" dirty="0" smtClean="0">
                <a:solidFill>
                  <a:srgbClr val="FF0000"/>
                </a:solidFill>
              </a:rPr>
              <a:t>Horní </a:t>
            </a:r>
            <a:r>
              <a:rPr lang="cs-CZ" sz="2400" dirty="0">
                <a:solidFill>
                  <a:srgbClr val="FF0000"/>
                </a:solidFill>
              </a:rPr>
              <a:t>náměstí 1, příspěvková </a:t>
            </a:r>
            <a:r>
              <a:rPr lang="cs-CZ" sz="2400" dirty="0" smtClean="0">
                <a:solidFill>
                  <a:srgbClr val="FF0000"/>
                </a:solidFill>
              </a:rPr>
              <a:t/>
            </a:r>
            <a:br>
              <a:rPr lang="cs-CZ" sz="2400" dirty="0" smtClean="0">
                <a:solidFill>
                  <a:srgbClr val="FF0000"/>
                </a:solidFill>
              </a:rPr>
            </a:br>
            <a:r>
              <a:rPr lang="cs-CZ" sz="2400" dirty="0" smtClean="0">
                <a:solidFill>
                  <a:srgbClr val="FF0000"/>
                </a:solidFill>
              </a:rPr>
              <a:t>organizace</a:t>
            </a:r>
            <a:r>
              <a:rPr lang="cs-CZ" sz="2400" dirty="0">
                <a:solidFill>
                  <a:srgbClr val="FF0000"/>
                </a:solidFill>
              </a:rPr>
              <a:t>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96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2" y="260648"/>
            <a:ext cx="911346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8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>Kontakt</a:t>
            </a:r>
            <a:endParaRPr lang="cs-CZ" sz="5000" dirty="0">
              <a:solidFill>
                <a:schemeClr val="tx2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3600" b="1" dirty="0" smtClean="0">
                <a:solidFill>
                  <a:schemeClr val="tx2"/>
                </a:solidFill>
              </a:rPr>
              <a:t>Mgr. Lucie Ptáková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tx2"/>
                </a:solidFill>
              </a:rPr>
              <a:t>h</a:t>
            </a:r>
            <a:r>
              <a:rPr lang="cs-CZ" sz="2000" i="1" dirty="0" smtClean="0">
                <a:solidFill>
                  <a:schemeClr val="tx2"/>
                </a:solidFill>
              </a:rPr>
              <a:t>lavní projektová manažerka projektu KAP LK </a:t>
            </a:r>
          </a:p>
          <a:p>
            <a:pPr marL="0" indent="0">
              <a:buNone/>
            </a:pPr>
            <a:endParaRPr lang="cs-CZ" sz="2000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tx2"/>
                </a:solidFill>
              </a:rPr>
              <a:t>Email : </a:t>
            </a:r>
          </a:p>
          <a:p>
            <a:pPr marL="0" indent="0">
              <a:buNone/>
            </a:pPr>
            <a:r>
              <a:rPr lang="cs-CZ" sz="2000" i="1" dirty="0" smtClean="0">
                <a:solidFill>
                  <a:schemeClr val="tx2"/>
                </a:solidFill>
              </a:rPr>
              <a:t>lucie.ptakova@kraj-lbc.cz </a:t>
            </a:r>
          </a:p>
          <a:p>
            <a:pPr marL="0" indent="0">
              <a:buNone/>
            </a:pPr>
            <a:endParaRPr lang="cs-CZ" sz="2000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tx2"/>
                </a:solidFill>
              </a:rPr>
              <a:t>Telefon: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tx2"/>
                </a:solidFill>
              </a:rPr>
              <a:t>tel.: +420 485 226 </a:t>
            </a:r>
            <a:r>
              <a:rPr lang="cs-CZ" sz="2000" i="1" dirty="0" smtClean="0">
                <a:solidFill>
                  <a:schemeClr val="tx2"/>
                </a:solidFill>
              </a:rPr>
              <a:t>255</a:t>
            </a:r>
            <a:endParaRPr lang="cs-CZ" sz="2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93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367758" y="153143"/>
            <a:ext cx="8324521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7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Tematická setkávání platforem</a:t>
            </a:r>
            <a:endParaRPr lang="cs-CZ" sz="37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44631" y="1052736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8000" b="1" dirty="0">
                <a:solidFill>
                  <a:schemeClr val="accent1">
                    <a:lumMod val="75000"/>
                  </a:schemeClr>
                </a:solidFill>
              </a:rPr>
              <a:t>Platforma „Vzdělávání pro všechny“</a:t>
            </a:r>
            <a:r>
              <a:rPr lang="cs-CZ" sz="7200" i="1" dirty="0">
                <a:solidFill>
                  <a:schemeClr val="accent1">
                    <a:lumMod val="75000"/>
                  </a:schemeClr>
                </a:solidFill>
              </a:rPr>
              <a:t>(Antošová Jana</a:t>
            </a:r>
            <a:r>
              <a:rPr lang="cs-CZ" sz="7200" i="1" dirty="0" smtClean="0">
                <a:solidFill>
                  <a:schemeClr val="accent1">
                    <a:lumMod val="75000"/>
                  </a:schemeClr>
                </a:solidFill>
              </a:rPr>
              <a:t>) – </a:t>
            </a:r>
            <a:r>
              <a:rPr lang="cs-CZ" sz="7200" i="1" dirty="0" smtClean="0">
                <a:solidFill>
                  <a:srgbClr val="FF0000"/>
                </a:solidFill>
              </a:rPr>
              <a:t>71 osob</a:t>
            </a:r>
            <a:endParaRPr lang="cs-CZ" sz="7200" dirty="0">
              <a:solidFill>
                <a:srgbClr val="FF0000"/>
              </a:solidFill>
            </a:endParaRPr>
          </a:p>
          <a:p>
            <a:pPr lvl="0"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Rozvoj kariérového poradenství</a:t>
            </a:r>
          </a:p>
          <a:p>
            <a:pPr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Podpora inkluze</a:t>
            </a:r>
          </a:p>
          <a:p>
            <a:pPr marL="0" indent="0">
              <a:buNone/>
            </a:pPr>
            <a:endParaRPr lang="cs-CZ" sz="4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8000" b="1" dirty="0">
                <a:solidFill>
                  <a:schemeClr val="accent1">
                    <a:lumMod val="75000"/>
                  </a:schemeClr>
                </a:solidFill>
              </a:rPr>
              <a:t>Platforma „Volba povolání“ </a:t>
            </a:r>
            <a:r>
              <a:rPr lang="cs-CZ" sz="8000" i="1" dirty="0">
                <a:solidFill>
                  <a:schemeClr val="accent1">
                    <a:lumMod val="75000"/>
                  </a:schemeClr>
                </a:solidFill>
              </a:rPr>
              <a:t>(Antošová Jana</a:t>
            </a:r>
            <a:r>
              <a:rPr lang="cs-CZ" sz="8000" i="1" dirty="0" smtClean="0">
                <a:solidFill>
                  <a:schemeClr val="accent1">
                    <a:lumMod val="75000"/>
                  </a:schemeClr>
                </a:solidFill>
              </a:rPr>
              <a:t>) – </a:t>
            </a:r>
            <a:r>
              <a:rPr lang="cs-CZ" sz="7200" i="1" dirty="0" smtClean="0">
                <a:solidFill>
                  <a:srgbClr val="FF0000"/>
                </a:solidFill>
              </a:rPr>
              <a:t>57 </a:t>
            </a:r>
            <a:r>
              <a:rPr lang="cs-CZ" sz="7200" i="1" dirty="0">
                <a:solidFill>
                  <a:srgbClr val="FF0000"/>
                </a:solidFill>
              </a:rPr>
              <a:t>osob</a:t>
            </a:r>
          </a:p>
          <a:p>
            <a:pPr lvl="0">
              <a:buBlip>
                <a:blip r:embed="rId3"/>
              </a:buBlip>
            </a:pPr>
            <a:r>
              <a:rPr lang="cs-CZ" sz="6400" dirty="0" smtClean="0">
                <a:solidFill>
                  <a:schemeClr val="accent1">
                    <a:lumMod val="75000"/>
                  </a:schemeClr>
                </a:solidFill>
              </a:rPr>
              <a:t>Podpora odborného vzdělávání včetně spolupráce škol a zaměstnavatelů</a:t>
            </a:r>
          </a:p>
          <a:p>
            <a:pPr lvl="0">
              <a:buBlip>
                <a:blip r:embed="rId3"/>
              </a:buBlip>
            </a:pPr>
            <a:r>
              <a:rPr lang="cs-CZ" sz="6400" dirty="0" smtClean="0">
                <a:solidFill>
                  <a:schemeClr val="accent1">
                    <a:lumMod val="75000"/>
                  </a:schemeClr>
                </a:solidFill>
              </a:rPr>
              <a:t>Rozvoj škol jako center dalšího profesního vzdělávání</a:t>
            </a:r>
          </a:p>
          <a:p>
            <a:pPr marL="0" indent="0">
              <a:buNone/>
            </a:pPr>
            <a:endParaRPr lang="cs-CZ" sz="5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8000" b="1" dirty="0">
                <a:solidFill>
                  <a:schemeClr val="accent1">
                    <a:lumMod val="75000"/>
                  </a:schemeClr>
                </a:solidFill>
              </a:rPr>
              <a:t>Platforma „Rozvoj osobnosti“ </a:t>
            </a:r>
            <a:r>
              <a:rPr lang="cs-CZ" sz="7200" i="1" dirty="0">
                <a:solidFill>
                  <a:schemeClr val="accent1">
                    <a:lumMod val="75000"/>
                  </a:schemeClr>
                </a:solidFill>
              </a:rPr>
              <a:t>(Leníková Markéta</a:t>
            </a:r>
            <a:r>
              <a:rPr lang="cs-CZ" sz="7200" i="1" dirty="0" smtClean="0">
                <a:solidFill>
                  <a:schemeClr val="accent1">
                    <a:lumMod val="75000"/>
                  </a:schemeClr>
                </a:solidFill>
              </a:rPr>
              <a:t>) – </a:t>
            </a:r>
            <a:r>
              <a:rPr lang="cs-CZ" sz="7200" i="1" dirty="0" smtClean="0">
                <a:solidFill>
                  <a:srgbClr val="FF0000"/>
                </a:solidFill>
              </a:rPr>
              <a:t>60 </a:t>
            </a:r>
            <a:r>
              <a:rPr lang="cs-CZ" sz="7200" i="1" dirty="0">
                <a:solidFill>
                  <a:srgbClr val="FF0000"/>
                </a:solidFill>
              </a:rPr>
              <a:t>osob</a:t>
            </a:r>
          </a:p>
          <a:p>
            <a:pPr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Podpora kompetencí k podnikavosti, iniciativě a kreativitě</a:t>
            </a:r>
          </a:p>
          <a:p>
            <a:pPr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Zkvalitnění péče o žáky nadané a talentované</a:t>
            </a:r>
          </a:p>
          <a:p>
            <a:pPr marL="0" indent="0">
              <a:buNone/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cs-CZ" sz="6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cs-CZ" sz="6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8000" b="1" dirty="0">
                <a:solidFill>
                  <a:schemeClr val="accent1">
                    <a:lumMod val="75000"/>
                  </a:schemeClr>
                </a:solidFill>
              </a:rPr>
              <a:t>Platforma „Rozvoj kompetencí“</a:t>
            </a:r>
            <a:r>
              <a:rPr lang="cs-CZ" sz="7200" i="1" dirty="0">
                <a:solidFill>
                  <a:schemeClr val="accent1">
                    <a:lumMod val="75000"/>
                  </a:schemeClr>
                </a:solidFill>
              </a:rPr>
              <a:t>(Leníková Markéta</a:t>
            </a:r>
            <a:r>
              <a:rPr lang="cs-CZ" sz="7200" i="1" dirty="0" smtClean="0">
                <a:solidFill>
                  <a:schemeClr val="accent1">
                    <a:lumMod val="75000"/>
                  </a:schemeClr>
                </a:solidFill>
              </a:rPr>
              <a:t>) – </a:t>
            </a:r>
            <a:r>
              <a:rPr lang="cs-CZ" sz="7200" i="1" dirty="0" smtClean="0">
                <a:solidFill>
                  <a:srgbClr val="FF0000"/>
                </a:solidFill>
              </a:rPr>
              <a:t>54 </a:t>
            </a:r>
            <a:r>
              <a:rPr lang="cs-CZ" sz="7200" i="1" dirty="0">
                <a:solidFill>
                  <a:srgbClr val="FF0000"/>
                </a:solidFill>
              </a:rPr>
              <a:t>osob</a:t>
            </a:r>
          </a:p>
          <a:p>
            <a:pPr lvl="0"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Rozvoj výuky cizích jazyků</a:t>
            </a:r>
          </a:p>
          <a:p>
            <a:pPr lvl="0"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Čtenářská a matematická </a:t>
            </a:r>
            <a:r>
              <a:rPr lang="cs-CZ" sz="6400" dirty="0" smtClean="0">
                <a:solidFill>
                  <a:schemeClr val="accent1">
                    <a:lumMod val="75000"/>
                  </a:schemeClr>
                </a:solidFill>
              </a:rPr>
              <a:t>gramotnost</a:t>
            </a:r>
            <a:endParaRPr lang="cs-CZ" sz="5600" dirty="0">
              <a:solidFill>
                <a:srgbClr val="5DDCFF"/>
              </a:solidFill>
            </a:endParaRPr>
          </a:p>
          <a:p>
            <a:pPr marL="0" indent="0">
              <a:buNone/>
            </a:pPr>
            <a:endParaRPr lang="cs-CZ" sz="7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8000" b="1" dirty="0">
                <a:solidFill>
                  <a:schemeClr val="accent1">
                    <a:lumMod val="75000"/>
                  </a:schemeClr>
                </a:solidFill>
              </a:rPr>
              <a:t>Platforma „Přírodovědné a technické vzdělávání“</a:t>
            </a:r>
            <a:r>
              <a:rPr lang="cs-CZ" sz="72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cs-CZ" sz="7200" i="1" dirty="0" smtClean="0">
                <a:solidFill>
                  <a:schemeClr val="accent1">
                    <a:lumMod val="75000"/>
                  </a:schemeClr>
                </a:solidFill>
              </a:rPr>
              <a:t>(Štefková Jana) – </a:t>
            </a:r>
            <a:r>
              <a:rPr lang="cs-CZ" sz="7200" i="1" dirty="0" smtClean="0">
                <a:solidFill>
                  <a:srgbClr val="FF0000"/>
                </a:solidFill>
              </a:rPr>
              <a:t>109 osob</a:t>
            </a:r>
            <a:endParaRPr lang="cs-CZ" sz="7200" i="1" dirty="0">
              <a:solidFill>
                <a:srgbClr val="FF0000"/>
              </a:solidFill>
            </a:endParaRPr>
          </a:p>
          <a:p>
            <a:pPr lvl="0"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Podpora polytechnického vzdělávání</a:t>
            </a:r>
          </a:p>
          <a:p>
            <a:pPr lvl="0">
              <a:buBlip>
                <a:blip r:embed="rId3"/>
              </a:buBlip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ICT kompetence</a:t>
            </a:r>
          </a:p>
          <a:p>
            <a:pPr marL="0" indent="0">
              <a:buNone/>
            </a:pPr>
            <a:r>
              <a:rPr lang="cs-CZ" sz="6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cs-CZ" sz="6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cs-CZ" sz="6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Obrázek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85"/>
          <a:stretch/>
        </p:blipFill>
        <p:spPr bwMode="auto">
          <a:xfrm rot="16200000">
            <a:off x="6459156" y="1406916"/>
            <a:ext cx="3687096" cy="1682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3" y="5949280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9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" y="256389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95536" y="692696"/>
            <a:ext cx="792088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chemeClr val="accent1">
                    <a:lumMod val="75000"/>
                  </a:schemeClr>
                </a:solidFill>
              </a:rPr>
              <a:t>Výzva 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OP VVV 02_16_034 </a:t>
            </a:r>
          </a:p>
          <a:p>
            <a:endParaRPr lang="cs-CZ" sz="5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</a:rPr>
              <a:t>Implementace </a:t>
            </a:r>
            <a:r>
              <a:rPr lang="cs-CZ" sz="4800" b="1" dirty="0">
                <a:solidFill>
                  <a:schemeClr val="accent1">
                    <a:lumMod val="75000"/>
                  </a:schemeClr>
                </a:solidFill>
              </a:rPr>
              <a:t>krajských akčních plánů I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8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66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" y="256389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95536" y="692696"/>
            <a:ext cx="7920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chemeClr val="accent1">
                    <a:lumMod val="75000"/>
                  </a:schemeClr>
                </a:solidFill>
              </a:rPr>
              <a:t>Výzva OP VVV 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02_16_032</a:t>
            </a:r>
          </a:p>
          <a:p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5400" b="1" dirty="0" smtClean="0">
                <a:solidFill>
                  <a:schemeClr val="accent1">
                    <a:lumMod val="75000"/>
                  </a:schemeClr>
                </a:solidFill>
              </a:rPr>
              <a:t>Budování kapacit pro rozvoj škol II</a:t>
            </a:r>
            <a:endParaRPr lang="cs-CZ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8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11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0" y="1196752"/>
            <a:ext cx="3347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tabLst>
                <a:tab pos="4756150" algn="l"/>
              </a:tabLst>
            </a:pPr>
            <a:r>
              <a:rPr lang="cs-CZ" sz="3200" b="1" dirty="0" smtClean="0">
                <a:solidFill>
                  <a:schemeClr val="accent1">
                    <a:lumMod val="75000"/>
                  </a:schemeClr>
                </a:solidFill>
              </a:rPr>
              <a:t> Členství v PS VZD</a:t>
            </a:r>
            <a:endParaRPr lang="cs-CZ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768" y="121633"/>
            <a:ext cx="5874816" cy="671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85"/>
          <a:stretch/>
        </p:blipFill>
        <p:spPr bwMode="auto">
          <a:xfrm rot="16200000">
            <a:off x="533924" y="3495148"/>
            <a:ext cx="3687096" cy="1682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102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" y="188640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467544" y="1340768"/>
            <a:ext cx="7704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tabLst>
                <a:tab pos="4756150" algn="l"/>
              </a:tabLst>
            </a:pPr>
            <a:r>
              <a:rPr lang="cs-CZ" sz="5000" b="1" dirty="0" smtClean="0">
                <a:solidFill>
                  <a:schemeClr val="accent1">
                    <a:lumMod val="75000"/>
                  </a:schemeClr>
                </a:solidFill>
              </a:rPr>
              <a:t>Rámec pro podporu infrastruktury</a:t>
            </a:r>
            <a:endParaRPr lang="cs-CZ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93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7" y="197768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/>
            </a:r>
            <a:br>
              <a:rPr lang="cs-CZ" sz="5000" b="1" dirty="0" smtClean="0">
                <a:solidFill>
                  <a:schemeClr val="tx2"/>
                </a:solidFill>
              </a:rPr>
            </a:br>
            <a:r>
              <a:rPr lang="cs-CZ" sz="5000" b="1" dirty="0" smtClean="0">
                <a:solidFill>
                  <a:schemeClr val="tx2"/>
                </a:solidFill>
              </a:rPr>
              <a:t>O co se jedná?</a:t>
            </a:r>
            <a:r>
              <a:rPr lang="cs-CZ" sz="5000" b="1" dirty="0">
                <a:solidFill>
                  <a:schemeClr val="tx2"/>
                </a:solidFill>
              </a:rPr>
              <a:t/>
            </a:r>
            <a:br>
              <a:rPr lang="cs-CZ" sz="5000" b="1" dirty="0">
                <a:solidFill>
                  <a:schemeClr val="tx2"/>
                </a:solidFill>
              </a:rPr>
            </a:br>
            <a:endParaRPr lang="cs-CZ" sz="5000" b="1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4631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360363" algn="l"/>
              </a:tabLst>
            </a:pP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Blip>
                <a:blip r:embed="rId3"/>
              </a:buBlip>
              <a:tabLst>
                <a:tab pos="360363" algn="l"/>
              </a:tabLst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dokument vznikající v rámci 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projektu KAP LK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(dílčí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příloha KAP LK I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  <a:tabLst>
                <a:tab pos="360363" algn="l"/>
              </a:tabLst>
            </a:pP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Blip>
                <a:blip r:embed="rId3"/>
              </a:buBlip>
              <a:tabLst>
                <a:tab pos="360363" algn="l"/>
              </a:tabLst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dokument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, který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je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 nadcházejícím období stěžejní pro čerpání z 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Integrovaného regionálního operačního programu 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(IROP)</a:t>
            </a: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Blip>
                <a:blip r:embed="rId3"/>
              </a:buBlip>
              <a:tabLst>
                <a:tab pos="360363" algn="l"/>
              </a:tabLst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projektový tým KAP LK bude průběžně vytvářet „Rámce“ 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     pro 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všechny připravované výzvy IROP, u kterých </a:t>
            </a:r>
            <a:b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      mohou být potenciální žadatelé SŠ nebo VOŠ</a:t>
            </a: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Blip>
                <a:blip r:embed="rId3"/>
              </a:buBlip>
              <a:tabLst>
                <a:tab pos="360363" algn="l"/>
              </a:tabLst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každý „Rámec“ musí být projednán a schválen </a:t>
            </a:r>
            <a:b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členy 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Pracovní skupiny Vzdělávání (PS VZD)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 a následně </a:t>
            </a:r>
            <a:b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členy </a:t>
            </a: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Regionální stálé konference (RSK)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3955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44631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7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0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7" y="260648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/>
            </a:r>
            <a:br>
              <a:rPr lang="cs-CZ" sz="5000" b="1" dirty="0" smtClean="0">
                <a:solidFill>
                  <a:schemeClr val="tx2"/>
                </a:solidFill>
              </a:rPr>
            </a:br>
            <a:r>
              <a:rPr lang="cs-CZ" sz="5000" b="1" dirty="0" smtClean="0">
                <a:solidFill>
                  <a:schemeClr val="tx2"/>
                </a:solidFill>
              </a:rPr>
              <a:t>Aktualizace Rámců</a:t>
            </a:r>
            <a:r>
              <a:rPr lang="cs-CZ" sz="5000" b="1" dirty="0">
                <a:solidFill>
                  <a:schemeClr val="tx2"/>
                </a:solidFill>
              </a:rPr>
              <a:t/>
            </a:r>
            <a:br>
              <a:rPr lang="cs-CZ" sz="5000" b="1" dirty="0">
                <a:solidFill>
                  <a:schemeClr val="tx2"/>
                </a:solidFill>
              </a:rPr>
            </a:br>
            <a:endParaRPr lang="cs-CZ" sz="5000" b="1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 smtClean="0"/>
          </a:p>
          <a:p>
            <a:endParaRPr lang="cs-CZ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další </a:t>
            </a:r>
            <a:r>
              <a:rPr lang="cs-CZ" sz="2200" dirty="0">
                <a:solidFill>
                  <a:schemeClr val="accent1">
                    <a:lumMod val="75000"/>
                  </a:schemeClr>
                </a:solidFill>
              </a:rPr>
              <a:t>možná aktualizace/tvorba nových Rámců pro ostatní výzvy IROP 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je možná </a:t>
            </a:r>
            <a:r>
              <a:rPr lang="cs-CZ" sz="2200" dirty="0">
                <a:solidFill>
                  <a:schemeClr val="accent1">
                    <a:lumMod val="75000"/>
                  </a:schemeClr>
                </a:solidFill>
              </a:rPr>
              <a:t>podle závazných metodických 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pokynů </a:t>
            </a:r>
            <a:r>
              <a:rPr lang="cs-CZ" sz="2200" b="1" dirty="0" smtClean="0">
                <a:solidFill>
                  <a:schemeClr val="accent1">
                    <a:lumMod val="75000"/>
                  </a:schemeClr>
                </a:solidFill>
              </a:rPr>
              <a:t>nejdříve za </a:t>
            </a:r>
            <a:r>
              <a:rPr lang="cs-CZ" sz="2200" b="1" dirty="0">
                <a:solidFill>
                  <a:schemeClr val="accent1">
                    <a:lumMod val="75000"/>
                  </a:schemeClr>
                </a:solidFill>
              </a:rPr>
              <a:t>půl roku</a:t>
            </a:r>
            <a:r>
              <a:rPr lang="cs-CZ" sz="2200" dirty="0">
                <a:solidFill>
                  <a:schemeClr val="accent1">
                    <a:lumMod val="75000"/>
                  </a:schemeClr>
                </a:solidFill>
              </a:rPr>
              <a:t> od posledního 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schválení </a:t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příslušných </a:t>
            </a:r>
            <a:r>
              <a:rPr lang="cs-CZ" sz="2200" dirty="0">
                <a:solidFill>
                  <a:schemeClr val="accent1">
                    <a:lumMod val="75000"/>
                  </a:schemeClr>
                </a:solidFill>
              </a:rPr>
              <a:t>Rámců Regionální stálou konferencí 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sz="2200" dirty="0">
                <a:solidFill>
                  <a:schemeClr val="accent1">
                    <a:lumMod val="75000"/>
                  </a:schemeClr>
                </a:solidFill>
              </a:rPr>
              <a:t>RSK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endParaRPr lang="cs-CZ" sz="22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3955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44631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7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77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7" y="197768"/>
            <a:ext cx="9065428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5000" b="1" dirty="0" smtClean="0">
                <a:solidFill>
                  <a:schemeClr val="tx2"/>
                </a:solidFill>
              </a:rPr>
              <a:t/>
            </a:r>
            <a:br>
              <a:rPr lang="cs-CZ" sz="5000" b="1" dirty="0" smtClean="0">
                <a:solidFill>
                  <a:schemeClr val="tx2"/>
                </a:solidFill>
              </a:rPr>
            </a:br>
            <a:r>
              <a:rPr lang="cs-CZ" sz="5000" b="1" dirty="0" smtClean="0">
                <a:solidFill>
                  <a:schemeClr val="tx2"/>
                </a:solidFill>
              </a:rPr>
              <a:t>Již schválené Rámce …</a:t>
            </a:r>
            <a:r>
              <a:rPr lang="cs-CZ" sz="5000" b="1" dirty="0">
                <a:solidFill>
                  <a:schemeClr val="tx2"/>
                </a:solidFill>
              </a:rPr>
              <a:t/>
            </a:r>
            <a:br>
              <a:rPr lang="cs-CZ" sz="5000" b="1" dirty="0">
                <a:solidFill>
                  <a:schemeClr val="tx2"/>
                </a:solidFill>
              </a:rPr>
            </a:br>
            <a:endParaRPr lang="cs-CZ" sz="5000" b="1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Rámec pro podporu infrastruktury 1 </a:t>
            </a:r>
            <a:endParaRPr lang="cs-CZ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Rámec pro podporu infrastruktury </a:t>
            </a:r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cs-CZ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Rámec pro podporu infrastruktury </a:t>
            </a:r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Rámec pro podporu infrastruktury 4</a:t>
            </a:r>
            <a:endParaRPr lang="cs-CZ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2400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3955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200" b="1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06551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7" y="5992668"/>
            <a:ext cx="6165054" cy="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51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265</Words>
  <Application>Microsoft Office PowerPoint</Application>
  <PresentationFormat>Předvádění na obrazovce (4:3)</PresentationFormat>
  <Paragraphs>92</Paragraphs>
  <Slides>12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O co se jedná? </vt:lpstr>
      <vt:lpstr> Aktualizace Rámců </vt:lpstr>
      <vt:lpstr> Již schválené Rámce … </vt:lpstr>
      <vt:lpstr> Již schválené Rámce … </vt:lpstr>
      <vt:lpstr>Aktualizace</vt:lpstr>
      <vt:lpstr>Kontakt</vt:lpstr>
    </vt:vector>
  </TitlesOfParts>
  <Company>Krajský úřad Libereckého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Ptakova Lucie</dc:creator>
  <cp:lastModifiedBy>Ledlová Barbora</cp:lastModifiedBy>
  <cp:revision>389</cp:revision>
  <cp:lastPrinted>2017-02-24T11:39:42Z</cp:lastPrinted>
  <dcterms:created xsi:type="dcterms:W3CDTF">2016-02-15T07:27:09Z</dcterms:created>
  <dcterms:modified xsi:type="dcterms:W3CDTF">2017-06-22T10:27:44Z</dcterms:modified>
</cp:coreProperties>
</file>