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6" r:id="rId3"/>
    <p:sldId id="275" r:id="rId4"/>
    <p:sldId id="277" r:id="rId5"/>
    <p:sldId id="282" r:id="rId6"/>
    <p:sldId id="288" r:id="rId7"/>
    <p:sldId id="290" r:id="rId8"/>
    <p:sldId id="291" r:id="rId9"/>
    <p:sldId id="284" r:id="rId10"/>
    <p:sldId id="28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5B677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73" autoAdjust="0"/>
  </p:normalViewPr>
  <p:slideViewPr>
    <p:cSldViewPr>
      <p:cViewPr>
        <p:scale>
          <a:sx n="80" d="100"/>
          <a:sy n="80" d="100"/>
        </p:scale>
        <p:origin x="-1637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25.7.2017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25.7.2017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52FC20-0419-4AF4-B7FB-E3DC1D0E8EFD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mr.cz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Setkání sekretariátů RSK, červenec 2017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1988840"/>
            <a:ext cx="7283152" cy="1440160"/>
          </a:xfrm>
        </p:spPr>
        <p:txBody>
          <a:bodyPr/>
          <a:lstStyle/>
          <a:p>
            <a:pPr algn="ctr"/>
            <a:r>
              <a:rPr lang="cs-CZ" dirty="0" smtClean="0"/>
              <a:t>Národní program podpory cestovního ruchu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cap="small" dirty="0" smtClean="0">
              <a:solidFill>
                <a:srgbClr val="000099"/>
              </a:solidFill>
            </a:endParaRPr>
          </a:p>
          <a:p>
            <a:pPr algn="ctr"/>
            <a:endParaRPr lang="cs-CZ" cap="small" dirty="0">
              <a:solidFill>
                <a:srgbClr val="000099"/>
              </a:solidFill>
            </a:endParaRPr>
          </a:p>
          <a:p>
            <a:pPr algn="ctr"/>
            <a:r>
              <a:rPr lang="cs-CZ" sz="2400" dirty="0" smtClean="0">
                <a:solidFill>
                  <a:srgbClr val="000099"/>
                </a:solidFill>
              </a:rPr>
              <a:t>Připravil odbor cestovního ruchu MMR </a:t>
            </a:r>
          </a:p>
          <a:p>
            <a:pPr algn="ctr"/>
            <a:endParaRPr lang="cs-CZ" sz="2400" dirty="0">
              <a:solidFill>
                <a:srgbClr val="000099"/>
              </a:solidFill>
            </a:endParaRPr>
          </a:p>
          <a:p>
            <a:pPr algn="ctr"/>
            <a:r>
              <a:rPr lang="cs-CZ" sz="2400" b="1" dirty="0" smtClean="0">
                <a:solidFill>
                  <a:srgbClr val="00AF3F"/>
                </a:solidFill>
                <a:hlinkClick r:id="rId2"/>
              </a:rPr>
              <a:t>www.mmr.cz</a:t>
            </a:r>
            <a:endParaRPr lang="cs-CZ" sz="2400" b="1" dirty="0" smtClean="0">
              <a:solidFill>
                <a:srgbClr val="00AF3F"/>
              </a:solidFill>
            </a:endParaRPr>
          </a:p>
          <a:p>
            <a:pPr algn="ctr"/>
            <a:endParaRPr lang="cs-CZ" sz="2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25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844824"/>
            <a:ext cx="8291264" cy="4608512"/>
          </a:xfrm>
        </p:spPr>
        <p:txBody>
          <a:bodyPr>
            <a:normAutofit/>
          </a:bodyPr>
          <a:lstStyle/>
          <a:p>
            <a:pPr marL="285750" indent="-285750" algn="r">
              <a:buFont typeface="Wingdings" panose="05000000000000000000" pitchFamily="2" charset="2"/>
              <a:buChar char="Ø"/>
              <a:defRPr/>
            </a:pPr>
            <a:r>
              <a:rPr lang="cs-CZ" sz="1600" dirty="0">
                <a:solidFill>
                  <a:srgbClr val="000099"/>
                </a:solidFill>
              </a:rPr>
              <a:t>patří do rodiny národních dotačních programů </a:t>
            </a:r>
            <a:r>
              <a:rPr lang="cs-CZ" sz="1600" dirty="0" smtClean="0">
                <a:solidFill>
                  <a:srgbClr val="000099"/>
                </a:solidFill>
              </a:rPr>
              <a:t>MMR.</a:t>
            </a:r>
            <a:endParaRPr lang="cs-CZ" sz="1600" dirty="0">
              <a:solidFill>
                <a:srgbClr val="000099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cs-CZ" sz="1600" dirty="0" smtClean="0"/>
              <a:t>V</a:t>
            </a:r>
            <a:r>
              <a:rPr lang="cs-CZ" sz="1500" dirty="0"/>
              <a:t> programovém období 2014-2020 </a:t>
            </a:r>
            <a:r>
              <a:rPr lang="cs-CZ" sz="1500" dirty="0" smtClean="0"/>
              <a:t>jde o jeden </a:t>
            </a:r>
            <a:r>
              <a:rPr lang="cs-CZ" sz="1500" dirty="0"/>
              <a:t>z významných nástrojů implementace Koncepce státní politiky cestovního ruchu ČR na období </a:t>
            </a:r>
            <a:r>
              <a:rPr lang="cs-CZ" sz="1500" dirty="0" smtClean="0"/>
              <a:t>2014-2020.</a:t>
            </a: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cs-CZ" sz="1500" dirty="0" smtClean="0">
                <a:solidFill>
                  <a:prstClr val="black"/>
                </a:solidFill>
              </a:rPr>
              <a:t>Obecné zaměření </a:t>
            </a:r>
            <a:r>
              <a:rPr lang="cs-CZ" sz="1500" dirty="0">
                <a:solidFill>
                  <a:prstClr val="black"/>
                </a:solidFill>
              </a:rPr>
              <a:t>programu:</a:t>
            </a:r>
          </a:p>
          <a:p>
            <a:pPr marL="685800" lvl="1" algn="just">
              <a:buFont typeface="Wingdings" panose="05000000000000000000" pitchFamily="2" charset="2"/>
              <a:buChar char="§"/>
              <a:defRPr/>
            </a:pPr>
            <a:r>
              <a:rPr lang="cs-CZ" sz="1500" dirty="0">
                <a:solidFill>
                  <a:prstClr val="black"/>
                </a:solidFill>
              </a:rPr>
              <a:t>zpřístupnění aktivit spojených s cestovním ruchem širší cílové skupině,</a:t>
            </a:r>
          </a:p>
          <a:p>
            <a:pPr marL="685800" lvl="1" algn="just">
              <a:buFont typeface="Wingdings" panose="05000000000000000000" pitchFamily="2" charset="2"/>
              <a:buChar char="§"/>
              <a:defRPr/>
            </a:pPr>
            <a:r>
              <a:rPr lang="cs-CZ" sz="1500" dirty="0">
                <a:solidFill>
                  <a:prstClr val="black"/>
                </a:solidFill>
              </a:rPr>
              <a:t>rozprostření návštěvnosti (rovnoměrná návštěvnost regionů, omezení sezónnosti),</a:t>
            </a:r>
          </a:p>
          <a:p>
            <a:pPr marL="685800" lvl="1" algn="just">
              <a:buFont typeface="Wingdings" panose="05000000000000000000" pitchFamily="2" charset="2"/>
              <a:buChar char="§"/>
              <a:defRPr/>
            </a:pPr>
            <a:r>
              <a:rPr lang="cs-CZ" sz="1500" dirty="0">
                <a:solidFill>
                  <a:prstClr val="black"/>
                </a:solidFill>
              </a:rPr>
              <a:t>rozvoj základní a doprovodné infrastruktury cestovního ruchu,</a:t>
            </a:r>
          </a:p>
          <a:p>
            <a:pPr marL="685800" lvl="1" algn="just">
              <a:buFont typeface="Wingdings" panose="05000000000000000000" pitchFamily="2" charset="2"/>
              <a:buChar char="§"/>
              <a:defRPr/>
            </a:pPr>
            <a:r>
              <a:rPr lang="cs-CZ" sz="1500" dirty="0">
                <a:solidFill>
                  <a:prstClr val="black"/>
                </a:solidFill>
              </a:rPr>
              <a:t>podpora tvorby produktů a marketingové aktivity v cestovním ruchu,</a:t>
            </a:r>
          </a:p>
          <a:p>
            <a:pPr marL="685800" lvl="1" algn="just">
              <a:buFont typeface="Wingdings" panose="05000000000000000000" pitchFamily="2" charset="2"/>
              <a:buChar char="§"/>
              <a:defRPr/>
            </a:pPr>
            <a:r>
              <a:rPr lang="cs-CZ" sz="1500" dirty="0">
                <a:solidFill>
                  <a:prstClr val="black"/>
                </a:solidFill>
              </a:rPr>
              <a:t>posilování konkurenceschopnosti regionálních destinací,</a:t>
            </a:r>
          </a:p>
          <a:p>
            <a:pPr marL="685800" lvl="1" algn="just">
              <a:buFont typeface="Wingdings" panose="05000000000000000000" pitchFamily="2" charset="2"/>
              <a:buChar char="§"/>
              <a:defRPr/>
            </a:pPr>
            <a:r>
              <a:rPr lang="cs-CZ" sz="1500" dirty="0">
                <a:solidFill>
                  <a:prstClr val="black"/>
                </a:solidFill>
              </a:rPr>
              <a:t>rozvoj kvality služeb.</a:t>
            </a: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cs-CZ" sz="1500" dirty="0">
                <a:solidFill>
                  <a:prstClr val="black"/>
                </a:solidFill>
              </a:rPr>
              <a:t>Prokazatelný vliv rozvoje cestovního ruchu na zaměstnanost, národní hospodářství ať už v přímé vazbě či prostřednictvím jiných odvětví, regionální rozvoj, vysidlování regionů, malé a střední podnikání</a:t>
            </a:r>
            <a:r>
              <a:rPr lang="cs-CZ" sz="1500" dirty="0" smtClean="0">
                <a:solidFill>
                  <a:prstClr val="black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endParaRPr lang="cs-CZ" sz="1500" dirty="0">
              <a:solidFill>
                <a:prstClr val="black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91264" cy="648072"/>
          </a:xfrm>
        </p:spPr>
        <p:txBody>
          <a:bodyPr/>
          <a:lstStyle/>
          <a:p>
            <a:r>
              <a:rPr lang="cs-CZ" sz="1800" dirty="0"/>
              <a:t>Podpora cestovního ruchu v regionech</a:t>
            </a:r>
            <a:r>
              <a:rPr lang="cs-CZ" sz="1800" cap="small" dirty="0"/>
              <a:t/>
            </a:r>
            <a:br>
              <a:rPr lang="cs-CZ" sz="1800" cap="small" dirty="0"/>
            </a:br>
            <a:r>
              <a:rPr lang="cs-CZ" sz="1800" cap="small" dirty="0"/>
              <a:t>národní program podpory cestovního ruchu v regionech /nppcrr/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86610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endParaRPr lang="cs-CZ" altLang="cs-CZ" sz="160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600" dirty="0"/>
              <a:t>Program členěn na </a:t>
            </a:r>
            <a:r>
              <a:rPr lang="cs-CZ" altLang="cs-CZ" sz="1600" dirty="0">
                <a:solidFill>
                  <a:srgbClr val="00AF3F"/>
                </a:solidFill>
              </a:rPr>
              <a:t>dva podprogramy </a:t>
            </a:r>
            <a:r>
              <a:rPr lang="cs-CZ" altLang="cs-CZ" sz="1600" dirty="0"/>
              <a:t>vyhlašované dle skupin vybraných příjemců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600" dirty="0"/>
              <a:t>a oblastí podpory</a:t>
            </a:r>
          </a:p>
          <a:p>
            <a:pPr marL="177800" indent="-177800">
              <a:buFont typeface="Wingdings" pitchFamily="2" charset="2"/>
              <a:buChar char="Ø"/>
              <a:defRPr/>
            </a:pPr>
            <a:r>
              <a:rPr lang="cs-CZ" altLang="cs-CZ" sz="1600" dirty="0">
                <a:solidFill>
                  <a:prstClr val="black"/>
                </a:solidFill>
              </a:rPr>
              <a:t> </a:t>
            </a:r>
            <a:r>
              <a:rPr lang="cs-CZ" altLang="cs-CZ" sz="1600" dirty="0" smtClean="0">
                <a:solidFill>
                  <a:prstClr val="black"/>
                </a:solidFill>
              </a:rPr>
              <a:t>I. </a:t>
            </a:r>
            <a:r>
              <a:rPr lang="cs-CZ" altLang="cs-CZ" sz="1600" dirty="0">
                <a:solidFill>
                  <a:prstClr val="black"/>
                </a:solidFill>
              </a:rPr>
              <a:t>Podprogram: Rozvoj základní a doprovodné infrastruktury cestovního ruchu (investiční  aktivity –  stavební akce); </a:t>
            </a:r>
          </a:p>
          <a:p>
            <a:pPr lvl="2">
              <a:defRPr/>
            </a:pPr>
            <a:r>
              <a:rPr lang="cs-CZ" altLang="cs-CZ" sz="1600" i="1" dirty="0"/>
              <a:t>Dotační titul č. 1: </a:t>
            </a:r>
            <a:r>
              <a:rPr lang="cs-CZ" altLang="cs-CZ" sz="1600" dirty="0"/>
              <a:t>Podpora nadregionálních aktivit</a:t>
            </a:r>
          </a:p>
          <a:p>
            <a:pPr lvl="2">
              <a:defRPr/>
            </a:pPr>
            <a:r>
              <a:rPr lang="cs-CZ" altLang="cs-CZ" sz="1600" i="1" dirty="0"/>
              <a:t>Dotační titul č. 2</a:t>
            </a:r>
            <a:r>
              <a:rPr lang="cs-CZ" altLang="cs-CZ" sz="1600" dirty="0"/>
              <a:t>: Rozvoj základní a doprovodné infrastruktury </a:t>
            </a:r>
            <a:r>
              <a:rPr lang="cs-CZ" altLang="cs-CZ" sz="1600" dirty="0" smtClean="0"/>
              <a:t>CR </a:t>
            </a:r>
            <a:r>
              <a:rPr lang="cs-CZ" altLang="cs-CZ" sz="1600" i="1" dirty="0" smtClean="0"/>
              <a:t>(„podnikatelé“)</a:t>
            </a:r>
            <a:endParaRPr lang="cs-CZ" altLang="cs-CZ" sz="1600" dirty="0"/>
          </a:p>
          <a:p>
            <a:pPr lvl="2">
              <a:defRPr/>
            </a:pPr>
            <a:r>
              <a:rPr lang="cs-CZ" altLang="cs-CZ" sz="1600" i="1" dirty="0"/>
              <a:t>Dotační titul č. 3: </a:t>
            </a:r>
            <a:r>
              <a:rPr lang="cs-CZ" altLang="cs-CZ" sz="1600" dirty="0"/>
              <a:t>Rozvoj veřejné infrastruktury cestovního </a:t>
            </a:r>
            <a:r>
              <a:rPr lang="cs-CZ" altLang="cs-CZ" sz="1600" dirty="0" smtClean="0"/>
              <a:t>ruchu </a:t>
            </a:r>
            <a:r>
              <a:rPr lang="cs-CZ" altLang="cs-CZ" sz="1600" i="1" dirty="0" smtClean="0"/>
              <a:t>(„obce, NNO“)</a:t>
            </a:r>
            <a:endParaRPr lang="cs-CZ" altLang="cs-CZ" sz="1600" dirty="0"/>
          </a:p>
          <a:p>
            <a:pPr marL="914400" lvl="2" indent="0">
              <a:defRPr/>
            </a:pPr>
            <a:endParaRPr lang="cs-CZ" altLang="cs-CZ" sz="1600" dirty="0"/>
          </a:p>
          <a:p>
            <a:pPr marL="285750" lvl="2" indent="-285750">
              <a:buFont typeface="Wingdings" pitchFamily="2" charset="2"/>
              <a:buChar char="Ø"/>
              <a:defRPr/>
            </a:pPr>
            <a:r>
              <a:rPr lang="cs-CZ" altLang="cs-CZ" sz="1600" dirty="0"/>
              <a:t>II. Podprogram: Marketingové aktivity v cestovním ruchu (převážně neinvestiční aktivity); </a:t>
            </a:r>
          </a:p>
          <a:p>
            <a:pPr lvl="2">
              <a:defRPr/>
            </a:pPr>
            <a:r>
              <a:rPr lang="cs-CZ" altLang="cs-CZ" sz="1600" i="1" dirty="0"/>
              <a:t>Dotační titul č. 1: </a:t>
            </a:r>
            <a:r>
              <a:rPr lang="cs-CZ" altLang="cs-CZ" sz="1600" dirty="0"/>
              <a:t>Marketingové aktivity na úrovni </a:t>
            </a:r>
            <a:r>
              <a:rPr lang="cs-CZ" altLang="cs-CZ" sz="1600" dirty="0" smtClean="0"/>
              <a:t>krajů </a:t>
            </a:r>
            <a:r>
              <a:rPr lang="cs-CZ" altLang="cs-CZ" sz="1600" i="1" dirty="0" smtClean="0"/>
              <a:t>(odd. CR kraje, krajská DS) </a:t>
            </a:r>
            <a:endParaRPr lang="cs-CZ" altLang="cs-CZ" sz="1600" dirty="0"/>
          </a:p>
          <a:p>
            <a:pPr lvl="2">
              <a:defRPr/>
            </a:pPr>
            <a:r>
              <a:rPr lang="cs-CZ" altLang="cs-CZ" sz="1600" i="1" dirty="0"/>
              <a:t>Dotační titul č. 2: </a:t>
            </a:r>
            <a:r>
              <a:rPr lang="cs-CZ" altLang="cs-CZ" sz="1600" dirty="0"/>
              <a:t>Marketingové aktivity na oblastní a lokální </a:t>
            </a:r>
            <a:r>
              <a:rPr lang="cs-CZ" altLang="cs-CZ" sz="1600" dirty="0" smtClean="0"/>
              <a:t>úrovni </a:t>
            </a:r>
            <a:r>
              <a:rPr lang="cs-CZ" altLang="cs-CZ" sz="1600" i="1" dirty="0" smtClean="0"/>
              <a:t>(registrovaná destinační 					                                  společnost)</a:t>
            </a:r>
            <a:endParaRPr lang="cs-CZ" altLang="cs-CZ" sz="1600" dirty="0" smtClean="0"/>
          </a:p>
          <a:p>
            <a:pPr lvl="2" indent="-108000">
              <a:defRPr/>
            </a:pPr>
            <a:endParaRPr lang="cs-CZ" altLang="cs-CZ" sz="1600" dirty="0"/>
          </a:p>
          <a:p>
            <a:pPr marL="177800" indent="-177800">
              <a:buFont typeface="Wingdings" pitchFamily="2" charset="2"/>
              <a:buChar char="Ø"/>
              <a:defRPr/>
            </a:pPr>
            <a:r>
              <a:rPr lang="cs-CZ" altLang="cs-CZ" sz="1600" dirty="0" smtClean="0">
                <a:solidFill>
                  <a:prstClr val="black"/>
                </a:solidFill>
              </a:rPr>
              <a:t>Žadatel: </a:t>
            </a:r>
            <a:r>
              <a:rPr lang="cs-CZ" altLang="cs-CZ" sz="1600" dirty="0">
                <a:solidFill>
                  <a:prstClr val="black"/>
                </a:solidFill>
              </a:rPr>
              <a:t>samosprávné celky, podnikatelé, provozovatelé TIC, geoparky, NNO, destinační  </a:t>
            </a:r>
            <a:r>
              <a:rPr lang="cs-CZ" altLang="cs-CZ" sz="1600" dirty="0" smtClean="0">
                <a:solidFill>
                  <a:prstClr val="black"/>
                </a:solidFill>
              </a:rPr>
              <a:t>          společnosti</a:t>
            </a:r>
            <a:r>
              <a:rPr lang="cs-CZ" altLang="cs-CZ" sz="1600" dirty="0">
                <a:solidFill>
                  <a:prstClr val="black"/>
                </a:solidFill>
              </a:rPr>
              <a:t>, mikroregiony, DSO apod</a:t>
            </a:r>
            <a:r>
              <a:rPr lang="cs-CZ" altLang="cs-CZ" sz="1600" dirty="0" smtClean="0">
                <a:solidFill>
                  <a:prstClr val="black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altLang="cs-CZ" sz="1600" dirty="0" smtClean="0">
                <a:solidFill>
                  <a:prstClr val="black"/>
                </a:solidFill>
              </a:rPr>
              <a:t>  Dotace </a:t>
            </a:r>
            <a:r>
              <a:rPr lang="cs-CZ" altLang="cs-CZ" sz="1600" dirty="0">
                <a:solidFill>
                  <a:prstClr val="black"/>
                </a:solidFill>
              </a:rPr>
              <a:t>max. </a:t>
            </a:r>
            <a:r>
              <a:rPr lang="cs-CZ" altLang="cs-CZ" sz="1600" dirty="0" smtClean="0">
                <a:solidFill>
                  <a:prstClr val="black"/>
                </a:solidFill>
              </a:rPr>
              <a:t>50 % celkových uznatelných nákladů akce.</a:t>
            </a:r>
            <a:endParaRPr lang="cs-CZ" altLang="cs-CZ" sz="1600" dirty="0">
              <a:solidFill>
                <a:prstClr val="black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Arial" charset="0"/>
                <a:cs typeface="Arial" charset="0"/>
              </a:rPr>
              <a:t>Přehled podprogramů a dotačních titulů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1210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2"/>
          <p:cNvSpPr>
            <a:spLocks noGrp="1"/>
          </p:cNvSpPr>
          <p:nvPr>
            <p:ph type="title"/>
          </p:nvPr>
        </p:nvSpPr>
        <p:spPr bwMode="auto">
          <a:xfrm>
            <a:off x="395288" y="1412875"/>
            <a:ext cx="8291512" cy="503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altLang="cs-CZ" smtClean="0">
                <a:latin typeface="Arial" charset="0"/>
                <a:cs typeface="Arial" charset="0"/>
              </a:rPr>
              <a:t>Schéma NPPCRR</a:t>
            </a:r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8094662" cy="4392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52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288" y="1196753"/>
            <a:ext cx="8291512" cy="5400600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600" dirty="0" smtClean="0">
                <a:solidFill>
                  <a:srgbClr val="000099"/>
                </a:solidFill>
              </a:rPr>
              <a:t>Vyhlášení výzvy k předkládání žádostí</a:t>
            </a:r>
            <a:r>
              <a:rPr lang="cs-CZ" sz="5600" b="1" dirty="0" smtClean="0"/>
              <a:t>: 1.11.2016 - 16</a:t>
            </a:r>
            <a:r>
              <a:rPr lang="cs-CZ" sz="5600" b="1" dirty="0"/>
              <a:t>. 1. 2017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cs-CZ" sz="5600" dirty="0" smtClean="0"/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5600" dirty="0" smtClean="0">
                <a:solidFill>
                  <a:srgbClr val="000099"/>
                </a:solidFill>
              </a:rPr>
              <a:t>Alokace </a:t>
            </a:r>
            <a:r>
              <a:rPr lang="cs-CZ" sz="5600" dirty="0">
                <a:solidFill>
                  <a:srgbClr val="000099"/>
                </a:solidFill>
              </a:rPr>
              <a:t>výzvy: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600" dirty="0" smtClean="0"/>
              <a:t>NPPCRR </a:t>
            </a:r>
            <a:r>
              <a:rPr lang="cs-CZ" sz="5600" dirty="0"/>
              <a:t>celkem	</a:t>
            </a:r>
            <a:r>
              <a:rPr lang="cs-CZ" sz="5600" dirty="0" smtClean="0"/>
              <a:t>300 </a:t>
            </a:r>
            <a:r>
              <a:rPr lang="cs-CZ" sz="5600" dirty="0"/>
              <a:t>mil. Kč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600" dirty="0" smtClean="0"/>
              <a:t>Podprogram </a:t>
            </a:r>
            <a:r>
              <a:rPr lang="cs-CZ" sz="5600" dirty="0"/>
              <a:t>1	</a:t>
            </a:r>
            <a:r>
              <a:rPr lang="cs-CZ" sz="5600" dirty="0" smtClean="0"/>
              <a:t>180 </a:t>
            </a:r>
            <a:r>
              <a:rPr lang="cs-CZ" sz="5600" dirty="0"/>
              <a:t>mil. Kč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600" dirty="0" smtClean="0"/>
              <a:t>Podprogram </a:t>
            </a:r>
            <a:r>
              <a:rPr lang="cs-CZ" sz="5600" dirty="0"/>
              <a:t>2	</a:t>
            </a:r>
            <a:r>
              <a:rPr lang="cs-CZ" sz="5600" dirty="0" smtClean="0"/>
              <a:t>120 </a:t>
            </a:r>
            <a:r>
              <a:rPr lang="cs-CZ" sz="5600" dirty="0"/>
              <a:t>mil. </a:t>
            </a:r>
            <a:r>
              <a:rPr lang="cs-CZ" sz="5600" dirty="0" smtClean="0"/>
              <a:t>Kč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cs-CZ" sz="5600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5600" dirty="0" smtClean="0">
                <a:solidFill>
                  <a:srgbClr val="000099"/>
                </a:solidFill>
              </a:rPr>
              <a:t>Statistika přijatých žádostí: </a:t>
            </a:r>
            <a:endParaRPr lang="cs-CZ" sz="5600" dirty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600" dirty="0" smtClean="0"/>
              <a:t>Přijato </a:t>
            </a:r>
            <a:r>
              <a:rPr lang="cs-CZ" sz="5600" dirty="0"/>
              <a:t>bylo v rámci NPPCRR celkem	128 projektů/žádostí		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600" dirty="0"/>
              <a:t>požadavek celkem  			</a:t>
            </a:r>
            <a:r>
              <a:rPr lang="cs-CZ" sz="5600" dirty="0" smtClean="0"/>
              <a:t>159,105 </a:t>
            </a:r>
            <a:r>
              <a:rPr lang="cs-CZ" sz="5600" dirty="0"/>
              <a:t>mil. Kč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5600" dirty="0"/>
              <a:t>Podprogram I.			</a:t>
            </a:r>
            <a:r>
              <a:rPr lang="cs-CZ" sz="5600" dirty="0" smtClean="0"/>
              <a:t>103 </a:t>
            </a:r>
            <a:r>
              <a:rPr lang="cs-CZ" sz="5600" dirty="0"/>
              <a:t>projektů/žádostí		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600" dirty="0" smtClean="0"/>
              <a:t>Finanční požadavek</a:t>
            </a:r>
            <a:r>
              <a:rPr lang="cs-CZ" sz="5600" dirty="0"/>
              <a:t>	    		</a:t>
            </a:r>
            <a:r>
              <a:rPr lang="cs-CZ" sz="5600" dirty="0" smtClean="0"/>
              <a:t>130,056 </a:t>
            </a:r>
            <a:r>
              <a:rPr lang="cs-CZ" sz="5600" dirty="0"/>
              <a:t>mil. Kč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5600" dirty="0"/>
              <a:t>Podprogram II.			 </a:t>
            </a:r>
            <a:r>
              <a:rPr lang="cs-CZ" sz="5600" dirty="0" smtClean="0"/>
              <a:t> 25 </a:t>
            </a:r>
            <a:r>
              <a:rPr lang="cs-CZ" sz="5600" dirty="0"/>
              <a:t>projektů/žádostí 		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600" dirty="0" smtClean="0"/>
              <a:t>Finanční požadavek</a:t>
            </a:r>
            <a:r>
              <a:rPr lang="cs-CZ" sz="5600" dirty="0"/>
              <a:t>	        		</a:t>
            </a:r>
            <a:r>
              <a:rPr lang="cs-CZ" sz="5600" dirty="0" smtClean="0"/>
              <a:t>  29,048 </a:t>
            </a:r>
            <a:r>
              <a:rPr lang="cs-CZ" sz="5600" dirty="0"/>
              <a:t>mil. Kč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cs-CZ" sz="5600" dirty="0" smtClean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600" dirty="0">
                <a:solidFill>
                  <a:srgbClr val="000099"/>
                </a:solidFill>
              </a:rPr>
              <a:t>Procesy:	</a:t>
            </a:r>
          </a:p>
          <a:p>
            <a:pPr marL="534988" indent="-26193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5600" dirty="0"/>
              <a:t>E</a:t>
            </a:r>
            <a:r>
              <a:rPr lang="cs-CZ" sz="5600" dirty="0" smtClean="0"/>
              <a:t>xterní hodnocení předložených žádostí - proběhlo</a:t>
            </a:r>
            <a:endParaRPr lang="cs-CZ" sz="5600" dirty="0"/>
          </a:p>
          <a:p>
            <a:pPr marL="534988" indent="-26193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5600" dirty="0"/>
              <a:t>z</a:t>
            </a:r>
            <a:r>
              <a:rPr lang="cs-CZ" sz="5600" dirty="0" smtClean="0"/>
              <a:t>asedání </a:t>
            </a:r>
            <a:r>
              <a:rPr lang="cs-CZ" sz="5600" dirty="0"/>
              <a:t>Výběrové komise </a:t>
            </a:r>
            <a:r>
              <a:rPr lang="cs-CZ" sz="5600" dirty="0" smtClean="0"/>
              <a:t>a předložení návrhu paní ministryni – proběhlo </a:t>
            </a:r>
          </a:p>
          <a:p>
            <a:pPr marL="2730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600" dirty="0"/>
              <a:t> </a:t>
            </a:r>
            <a:r>
              <a:rPr lang="cs-CZ" sz="5600" dirty="0" smtClean="0"/>
              <a:t>    	</a:t>
            </a:r>
            <a:r>
              <a:rPr lang="cs-CZ" sz="5600" b="1" dirty="0" smtClean="0">
                <a:solidFill>
                  <a:srgbClr val="000099"/>
                </a:solidFill>
              </a:rPr>
              <a:t>RM č. 26/2017 ze dne 13.6.2017</a:t>
            </a:r>
            <a:endParaRPr lang="cs-CZ" sz="5600" dirty="0" smtClean="0"/>
          </a:p>
          <a:p>
            <a:pPr marL="534988" indent="-26193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5600" dirty="0"/>
              <a:t>Z</a:t>
            </a:r>
            <a:r>
              <a:rPr lang="cs-CZ" sz="5600" dirty="0" smtClean="0"/>
              <a:t>veřejnění výsledků návrhu dotací (web MMR) - proběhlo</a:t>
            </a:r>
          </a:p>
          <a:p>
            <a:pPr marL="534988" indent="-26193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5600" dirty="0" smtClean="0"/>
              <a:t>Rozeslání výsledků výzvy žadatelům o dotaci – vyzváni </a:t>
            </a:r>
            <a:r>
              <a:rPr lang="cs-CZ" sz="5600" b="1" dirty="0" smtClean="0"/>
              <a:t>k předložení dokumentů</a:t>
            </a:r>
            <a:r>
              <a:rPr lang="cs-CZ" sz="5600" dirty="0" smtClean="0"/>
              <a:t> tzv. 2. vlny (výběrová řízení, smlouvy) – </a:t>
            </a:r>
            <a:r>
              <a:rPr lang="cs-CZ" sz="5600" b="1" dirty="0" smtClean="0"/>
              <a:t>do T: 7.8.2017 </a:t>
            </a:r>
            <a:r>
              <a:rPr lang="cs-CZ" sz="5600" dirty="0" smtClean="0"/>
              <a:t>(v procesu vystavení dokumentu Registrace akce)</a:t>
            </a:r>
          </a:p>
          <a:p>
            <a:pPr marL="534988" indent="-26193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5600" dirty="0" smtClean="0"/>
              <a:t>Probíhají konzultace týkající se výběrových řízení a dalších procesů.</a:t>
            </a:r>
          </a:p>
          <a:p>
            <a:pPr marL="534988" indent="-26193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5600" dirty="0" smtClean="0"/>
              <a:t>Vystavení Rozhodnutí o poskytnutí dotace – bude možné po provedení kontroly dokladů 2. vlny</a:t>
            </a:r>
          </a:p>
          <a:p>
            <a:pPr marL="534988" indent="-26193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5600" dirty="0" smtClean="0"/>
              <a:t>Čerpání dotace – bude možné po vystavení Rozhodnutí o poskytnutí dotace na základě předložených faktur.</a:t>
            </a:r>
          </a:p>
          <a:p>
            <a:pPr marL="534988" indent="-2619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sz="5600" dirty="0" smtClean="0"/>
          </a:p>
          <a:p>
            <a:pPr marL="534988" indent="-2619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sz="5600" dirty="0" smtClean="0"/>
          </a:p>
          <a:p>
            <a:pPr marL="534988" indent="-2619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sz="5600" dirty="0" smtClean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600" dirty="0"/>
              <a:t>	</a:t>
            </a:r>
            <a:r>
              <a:rPr lang="cs-CZ" sz="5600" dirty="0" smtClean="0"/>
              <a:t>	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600" dirty="0" smtClean="0"/>
              <a:t>	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600" dirty="0"/>
              <a:t>	</a:t>
            </a:r>
            <a:r>
              <a:rPr lang="cs-CZ" sz="5600" dirty="0" smtClean="0"/>
              <a:t>	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cs-CZ" sz="5600" dirty="0"/>
          </a:p>
        </p:txBody>
      </p:sp>
      <p:sp>
        <p:nvSpPr>
          <p:cNvPr id="22531" name="Nadpis 2"/>
          <p:cNvSpPr>
            <a:spLocks noGrp="1"/>
          </p:cNvSpPr>
          <p:nvPr>
            <p:ph type="title"/>
          </p:nvPr>
        </p:nvSpPr>
        <p:spPr bwMode="auto">
          <a:xfrm>
            <a:off x="395288" y="692696"/>
            <a:ext cx="8291512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/>
            <a:r>
              <a:rPr lang="cs-CZ" altLang="cs-CZ" dirty="0" smtClean="0">
                <a:latin typeface="Arial" charset="0"/>
                <a:cs typeface="Arial" charset="0"/>
              </a:rPr>
              <a:t>Aktuální výzva</a:t>
            </a:r>
          </a:p>
        </p:txBody>
      </p:sp>
    </p:spTree>
    <p:extLst>
      <p:ext uri="{BB962C8B-B14F-4D97-AF65-F5344CB8AC3E}">
        <p14:creationId xmlns:p14="http://schemas.microsoft.com/office/powerpoint/2010/main" val="190480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101369"/>
              </p:ext>
            </p:extLst>
          </p:nvPr>
        </p:nvGraphicFramePr>
        <p:xfrm>
          <a:off x="926603" y="2564907"/>
          <a:ext cx="7533829" cy="2781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237"/>
                <a:gridCol w="290806"/>
                <a:gridCol w="798585"/>
                <a:gridCol w="1173745"/>
                <a:gridCol w="1237081"/>
                <a:gridCol w="684071"/>
                <a:gridCol w="807626"/>
                <a:gridCol w="1375678"/>
              </a:tblGrid>
              <a:tr h="863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Počet žádostí přijatých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Požadavek dotace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Alokace programu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Žádosti bez návrhu dotace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Počet žádostí s návrhem dotace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Návrh dotace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9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Podprogram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130 353 690 Kč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180 mil. 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91 662 839 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39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Dotační titul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36 mil. 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39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66 815 281 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72 mil. 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44 802 678 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39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63 538 409 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72 mil. 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46 860 161 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39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Podprogram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II.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29 048 180 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120 mil. 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23 803 795 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39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Dotační titul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9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13 733 600 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36 mil. 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13 989 600 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39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16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15 314 580 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84 mil. 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9 814 195 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39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128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159 401 870 Kč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300 mil. 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115 466 634 Kč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Aktuální statistiky výzvy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8332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783906"/>
              </p:ext>
            </p:extLst>
          </p:nvPr>
        </p:nvGraphicFramePr>
        <p:xfrm>
          <a:off x="107500" y="1412779"/>
          <a:ext cx="8856987" cy="50822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60"/>
                <a:gridCol w="504056"/>
                <a:gridCol w="504056"/>
                <a:gridCol w="824540"/>
                <a:gridCol w="648073"/>
                <a:gridCol w="730222"/>
                <a:gridCol w="474645"/>
                <a:gridCol w="730222"/>
                <a:gridCol w="648073"/>
                <a:gridCol w="693711"/>
                <a:gridCol w="462474"/>
                <a:gridCol w="718051"/>
                <a:gridCol w="721093"/>
                <a:gridCol w="693711"/>
              </a:tblGrid>
              <a:tr h="2071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  <a:latin typeface="+mn-lt"/>
                        </a:rPr>
                        <a:t>Podprogram č. I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409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PI. / DT1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PI. / DT2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Požadovaná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dotace                 DT2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Podpořené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dotace DT2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Návrh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dotace DT2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PI. / DT3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Požadovaná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dotace DT3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Podpořené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dotace DT3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Návrh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dotace DT3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PI. Celkem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Požadovaná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dotace PI.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Celkem podpořené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dotace PI.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Celkem návrh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dotace PI.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770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HMP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067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JČK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4 646 341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4 646 341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7 793 669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5 370 673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  <a:latin typeface="+mn-lt"/>
                        </a:rPr>
                        <a:t>10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12 440 010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8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  <a:latin typeface="+mn-lt"/>
                        </a:rPr>
                        <a:t>10 017 014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067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JMK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3 548 235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3 548 235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3 714 902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3 714 902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6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7 263 137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6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7 263 137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067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KVK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1 517 790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499 443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2 251 634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2 251 634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  <a:latin typeface="+mn-lt"/>
                        </a:rPr>
                        <a:t>5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  <a:latin typeface="+mn-lt"/>
                        </a:rPr>
                        <a:t>3 769 424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4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2 751 077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067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VYS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5 762 186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499 750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1 444 027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1 444 027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  <a:latin typeface="+mn-lt"/>
                        </a:rPr>
                        <a:t>8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7 206 213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5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1 943 777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067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KHK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3 483 373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3 483 373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7 043 452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875 000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7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10 526 825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5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4 358 373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067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LBK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2 833 750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2 171 960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5 426 805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5 192 654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  <a:latin typeface="+mn-lt"/>
                        </a:rPr>
                        <a:t>9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8 260 555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7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  <a:latin typeface="+mn-lt"/>
                        </a:rPr>
                        <a:t>7 364 614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067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MSK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7 888 302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4 960 575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4 020 871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1 305 621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7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11 909 173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4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6 266 196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067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OLK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3 858 597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3 019 347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6 799 477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6 799 477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10 658 074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7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9 818 824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067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PBCK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8 434 343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7 599 956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7 243 296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4 748 035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  <a:latin typeface="+mn-lt"/>
                        </a:rPr>
                        <a:t>8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15 677 639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7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12 347 991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067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PLZK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1 104 276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1 104 276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4 451 049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4 153 374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  <a:latin typeface="+mn-lt"/>
                        </a:rPr>
                        <a:t>6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5 555 325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5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  <a:latin typeface="+mn-lt"/>
                        </a:rPr>
                        <a:t>5 257 650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067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SČK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7 084 836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6 484 836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6 945 661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5 335 860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11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  <a:latin typeface="+mn-lt"/>
                        </a:rPr>
                        <a:t>14 030 497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8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11 820 696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067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ÚSTK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5 682 309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3 487 888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8 741 023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5 056 840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10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14 423 332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7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8 544 728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067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ZLK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7 714 672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3 296 698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+mn-lt"/>
                        </a:rPr>
                        <a:t>622 064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612 064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  <a:latin typeface="+mn-lt"/>
                        </a:rPr>
                        <a:t>8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  <a:latin typeface="+mn-lt"/>
                        </a:rPr>
                        <a:t>8 336 736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6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3 908 762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770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Celkem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43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63 559 010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31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44 802 678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60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66 497 930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48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46 860 161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103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130 056 940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79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91 662 839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148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295436"/>
              </p:ext>
            </p:extLst>
          </p:nvPr>
        </p:nvGraphicFramePr>
        <p:xfrm>
          <a:off x="179508" y="1556787"/>
          <a:ext cx="8856988" cy="489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9044"/>
                <a:gridCol w="729044"/>
                <a:gridCol w="729044"/>
                <a:gridCol w="729044"/>
                <a:gridCol w="729044"/>
                <a:gridCol w="534633"/>
                <a:gridCol w="729044"/>
                <a:gridCol w="729044"/>
                <a:gridCol w="729044"/>
                <a:gridCol w="461729"/>
                <a:gridCol w="692591"/>
                <a:gridCol w="631837"/>
                <a:gridCol w="703846"/>
              </a:tblGrid>
              <a:tr h="190320"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Podprogram</a:t>
                      </a:r>
                      <a:r>
                        <a:rPr lang="cs-CZ" sz="900" u="none" strike="noStrike" dirty="0">
                          <a:effectLst/>
                        </a:rPr>
                        <a:t> č. II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31515">
                <a:tc>
                  <a:txBody>
                    <a:bodyPr/>
                    <a:lstStyle/>
                    <a:p>
                      <a:pPr algn="ctr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PII. / DT1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rgbClr val="F5B6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Požadovaná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dotace DT1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rgbClr val="F5B6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Podpořené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dotace DT1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rgbClr val="F5B6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Návrh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dotace DT1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rgbClr val="F5B6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PII. / DT2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Požadovaná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dotace DT2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Podpořené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dotace DT2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Návrh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dotace DT2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PII. Celkem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Požadovaná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dotace PII.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Celkem podpořené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dotace PII.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Celkem návrh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900" b="1" u="none" strike="noStrike" dirty="0">
                          <a:effectLst/>
                          <a:latin typeface="+mn-lt"/>
                        </a:rPr>
                        <a:t>dotace PII.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18166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HMP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1 000 000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1 000 000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0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28547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JČK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4 636 245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4 636 245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4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4 636 245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4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4 636 245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28547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JMK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2 280 000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2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2 280 000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0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28547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KVK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2 451 200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2 451 200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150 000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2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2 601 200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1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2 451 200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28547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VYS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810 000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810 000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1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810 000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1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810 000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28547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KHK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1 315 000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1 315 000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1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1 315 000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1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1 315 000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28547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LBK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1 256 000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1 256 000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1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1 256 000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1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1 256 000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28547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MSK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471 500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471 500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1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471 500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1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471 500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28547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OLK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2 100 000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2 100 000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0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1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2 100 000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1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2 100 000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28547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PBCK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0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28547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PLZK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1 500 000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1 500 000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2 999 335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2 606 450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4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4 499 335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3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4 106 450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28547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SČK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2 109 000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2 109 000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180 000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2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2 289 000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1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2 109 000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28547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ÚSTK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2 448 400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2 448 400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2 591 500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1 350 000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4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5 039 900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2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3 798 400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28547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000" b="1" u="none" strike="noStrike" dirty="0" smtClean="0">
                          <a:effectLst/>
                          <a:latin typeface="+mn-lt"/>
                        </a:rPr>
                        <a:t>ZLK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750 000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750 000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1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750 000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1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750 000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18166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u="none" strike="noStrike" dirty="0">
                          <a:effectLst/>
                          <a:latin typeface="+mn-lt"/>
                        </a:rPr>
                        <a:t>Celkem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9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14 989 600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13 989 600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16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14 058 580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9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9 814 195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25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>
                          <a:effectLst/>
                        </a:rPr>
                        <a:t>29 048 180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17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23 803 795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761" marR="7761" marT="7761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084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200" dirty="0" smtClean="0"/>
              <a:t>Evidujeme a řešíme diskutované:</a:t>
            </a:r>
          </a:p>
          <a:p>
            <a:pPr marL="457200" indent="-457200">
              <a:buFontTx/>
              <a:buChar char="-"/>
            </a:pPr>
            <a:r>
              <a:rPr lang="cs-CZ" sz="2200" dirty="0" smtClean="0"/>
              <a:t>problematika finančního zdraví směrem ke změkčení podmínky kladného výsledku hospodaření (v této věci proveden průzkum        u destinačních společností)</a:t>
            </a:r>
          </a:p>
          <a:p>
            <a:pPr marL="457200" indent="-457200">
              <a:buFontTx/>
              <a:buChar char="-"/>
            </a:pPr>
            <a:r>
              <a:rPr lang="cs-CZ" sz="2200" dirty="0" smtClean="0"/>
              <a:t>délka existence žadatele (min. 1 rok činnosti)</a:t>
            </a:r>
          </a:p>
          <a:p>
            <a:pPr marL="457200" indent="-457200">
              <a:buFontTx/>
              <a:buChar char="-"/>
            </a:pPr>
            <a:r>
              <a:rPr lang="cs-CZ" sz="2200" dirty="0" smtClean="0"/>
              <a:t>možná aktualizace podporovaných aktivit</a:t>
            </a:r>
          </a:p>
          <a:p>
            <a:pPr marL="457200" indent="-457200">
              <a:buFontTx/>
              <a:buChar char="-"/>
            </a:pPr>
            <a:r>
              <a:rPr lang="cs-CZ" sz="2200" dirty="0" smtClean="0"/>
              <a:t>aktualizace procesu výběru dodavatelů (prověření možnosti zavedení soutěže o návrh a úpravy poměru hodnotících kritérií – subjektivní: objektivní)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 dirty="0" smtClean="0"/>
              <a:t>Výzva pro rok 2018 plánována na poslední čtvrtletí 2017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Podněty ke změnám pro další výzvy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716673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</TotalTime>
  <Words>1179</Words>
  <Application>Microsoft Office PowerPoint</Application>
  <PresentationFormat>Předvádění na obrazovce (4:3)</PresentationFormat>
  <Paragraphs>599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MMR_klas</vt:lpstr>
      <vt:lpstr>Národní program podpory cestovního ruchu 2017</vt:lpstr>
      <vt:lpstr>Podpora cestovního ruchu v regionech národní program podpory cestovního ruchu v regionech /nppcrr/</vt:lpstr>
      <vt:lpstr>Přehled podprogramů a dotačních titulů</vt:lpstr>
      <vt:lpstr>Schéma NPPCRR</vt:lpstr>
      <vt:lpstr>Aktuální výzva</vt:lpstr>
      <vt:lpstr>Aktuální statistiky výzvy 2017</vt:lpstr>
      <vt:lpstr>Prezentace aplikace PowerPoint</vt:lpstr>
      <vt:lpstr>Prezentace aplikace PowerPoint</vt:lpstr>
      <vt:lpstr>Podněty ke změnám pro další výzvy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Ledlová Barbora</cp:lastModifiedBy>
  <cp:revision>57</cp:revision>
  <dcterms:created xsi:type="dcterms:W3CDTF">2014-02-26T13:05:03Z</dcterms:created>
  <dcterms:modified xsi:type="dcterms:W3CDTF">2017-07-25T08:15:09Z</dcterms:modified>
</cp:coreProperties>
</file>