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29" r:id="rId2"/>
    <p:sldId id="330" r:id="rId3"/>
    <p:sldId id="331" r:id="rId4"/>
    <p:sldId id="334" r:id="rId5"/>
    <p:sldId id="355" r:id="rId6"/>
    <p:sldId id="354" r:id="rId7"/>
    <p:sldId id="360" r:id="rId8"/>
    <p:sldId id="335" r:id="rId9"/>
    <p:sldId id="333" r:id="rId10"/>
    <p:sldId id="301" r:id="rId11"/>
    <p:sldId id="340" r:id="rId12"/>
    <p:sldId id="326" r:id="rId13"/>
    <p:sldId id="345" r:id="rId14"/>
    <p:sldId id="346" r:id="rId15"/>
    <p:sldId id="348" r:id="rId16"/>
    <p:sldId id="349" r:id="rId17"/>
    <p:sldId id="361" r:id="rId18"/>
    <p:sldId id="362" r:id="rId19"/>
    <p:sldId id="365" r:id="rId20"/>
    <p:sldId id="364" r:id="rId21"/>
    <p:sldId id="368" r:id="rId22"/>
    <p:sldId id="338" r:id="rId23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takova Lucie" initials="PL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CCFFFF"/>
    <a:srgbClr val="CCCCFF"/>
    <a:srgbClr val="FFCCFF"/>
    <a:srgbClr val="FF6699"/>
    <a:srgbClr val="CC66FF"/>
    <a:srgbClr val="66FF99"/>
    <a:srgbClr val="66CCFF"/>
    <a:srgbClr val="FF66CC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2" autoAdjust="0"/>
    <p:restoredTop sz="61324" autoAdjust="0"/>
  </p:normalViewPr>
  <p:slideViewPr>
    <p:cSldViewPr>
      <p:cViewPr>
        <p:scale>
          <a:sx n="75" d="100"/>
          <a:sy n="75" d="100"/>
        </p:scale>
        <p:origin x="-266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1392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 smtClean="0"/>
              <a:t>29.8.2016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328F31-ABBF-44E5-9097-D28BA769E0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21829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 smtClean="0"/>
              <a:t>29.8.2016</a:t>
            </a:r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3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6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566C31-E05A-4F06-AE96-785168787A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341046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dirty="0" smtClean="0"/>
              <a:t>29.8.2016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7566C31-E05A-4F06-AE96-785168787A4F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20010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Shrnutí</a:t>
            </a:r>
            <a:r>
              <a:rPr lang="cs-CZ" baseline="0" dirty="0" smtClean="0"/>
              <a:t> v</a:t>
            </a:r>
            <a:r>
              <a:rPr lang="en-US" dirty="0" err="1" smtClean="0"/>
              <a:t>ýsledk</a:t>
            </a:r>
            <a:r>
              <a:rPr lang="cs-CZ" dirty="0" smtClean="0"/>
              <a:t>ů</a:t>
            </a:r>
            <a:r>
              <a:rPr lang="en-US" dirty="0" smtClean="0"/>
              <a:t> </a:t>
            </a:r>
            <a:r>
              <a:rPr lang="en-US" dirty="0" err="1" smtClean="0"/>
              <a:t>prioritizace</a:t>
            </a:r>
            <a:r>
              <a:rPr lang="en-US" dirty="0" smtClean="0"/>
              <a:t> v </a:t>
            </a:r>
            <a:r>
              <a:rPr lang="en-US" dirty="0" err="1" smtClean="0"/>
              <a:t>jednotlivých</a:t>
            </a:r>
            <a:r>
              <a:rPr lang="en-US" dirty="0" smtClean="0"/>
              <a:t> </a:t>
            </a:r>
            <a:r>
              <a:rPr lang="en-US" dirty="0" err="1" smtClean="0"/>
              <a:t>intervencích</a:t>
            </a:r>
            <a:endParaRPr lang="cs-CZ" dirty="0" smtClean="0"/>
          </a:p>
          <a:p>
            <a:r>
              <a:rPr lang="cs-CZ" dirty="0" smtClean="0"/>
              <a:t>Bude</a:t>
            </a:r>
            <a:r>
              <a:rPr lang="cs-CZ" baseline="0" dirty="0" smtClean="0"/>
              <a:t> doplněno plánovanými vzdělávacími aktivitami projektu KAP LK podle platforem </a:t>
            </a:r>
            <a:endParaRPr lang="en-US" dirty="0" smtClean="0"/>
          </a:p>
          <a:p>
            <a:endParaRPr lang="en-US" dirty="0" smtClean="0"/>
          </a:p>
          <a:p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smtClean="0"/>
              <a:t>29.8.2016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7566C31-E05A-4F06-AE96-785168787A4F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05824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A6 –</a:t>
            </a:r>
            <a:r>
              <a:rPr lang="cs-CZ" baseline="0" dirty="0" smtClean="0"/>
              <a:t> žák: motivace žáků ve výběru polytechnických oborů, motivace rodičů při výběru studijního zaměření dětí, popularizace a medializace polytechniky </a:t>
            </a:r>
          </a:p>
          <a:p>
            <a:r>
              <a:rPr lang="cs-CZ" baseline="0" dirty="0" smtClean="0"/>
              <a:t>A7 – pedagog: DVPP, rozvoj metod, sdílení zkušeností, mezinárodní mobilita pedagogů, podpora stáží pedagogů a zapojení odborníků do vzdělávání </a:t>
            </a:r>
          </a:p>
          <a:p>
            <a:r>
              <a:rPr lang="cs-CZ" baseline="0" dirty="0" smtClean="0"/>
              <a:t>A8 – vzdělávací obsah a vybavenost škol: podpora a rozvoj mezipředmětových vazeb, podpora dělení hodin, tandemová výuka, podpora </a:t>
            </a:r>
            <a:r>
              <a:rPr lang="cs-CZ" baseline="0" dirty="0" err="1" smtClean="0"/>
              <a:t>máločetných</a:t>
            </a:r>
            <a:r>
              <a:rPr lang="cs-CZ" baseline="0" dirty="0" smtClean="0"/>
              <a:t> oborů a evaluace škol a zpětná vazba trhu práce</a:t>
            </a:r>
          </a:p>
          <a:p>
            <a:r>
              <a:rPr lang="cs-CZ" baseline="0" dirty="0" smtClean="0"/>
              <a:t>A9 – aktivity spolupráce MŠ, ZŠ, SŠ, VOŠ, TUL, výzkumných pracovišť, zaměstnavatelů, OHK, KHK atd. </a:t>
            </a:r>
          </a:p>
          <a:p>
            <a:r>
              <a:rPr lang="cs-CZ" baseline="0" dirty="0" smtClean="0"/>
              <a:t>B2 – neformální vzdělávání: spolupráce s institucemi, financování a organizační zabezpečení, provázanost s formálním vzděláváním 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smtClean="0"/>
              <a:t>29.8.2016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7566C31-E05A-4F06-AE96-785168787A4F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87521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A22</a:t>
            </a:r>
            <a:r>
              <a:rPr lang="cs-CZ" baseline="0" dirty="0" smtClean="0"/>
              <a:t> – pedagog: DVPP, zvýšení odbornosti, zapojení odborníků, finanční motivace, zatraktivnění výuky pomocí nových metod s využitím ICT, neakreditovaná školení </a:t>
            </a:r>
          </a:p>
          <a:p>
            <a:r>
              <a:rPr lang="cs-CZ" baseline="0" dirty="0" smtClean="0"/>
              <a:t>A23 – vzdělávací obsah: aplikace mezioborového </a:t>
            </a:r>
            <a:r>
              <a:rPr lang="cs-CZ" baseline="0" dirty="0" err="1" smtClean="0"/>
              <a:t>projování</a:t>
            </a:r>
            <a:r>
              <a:rPr lang="cs-CZ" baseline="0" dirty="0" smtClean="0"/>
              <a:t> (mezipředmětové vazby, sdílení zkušeností, spolupráce pedagogů), podpora spolupráce se soukromým sektorem a veřejnými institucemi (míněny VŠ) </a:t>
            </a:r>
          </a:p>
          <a:p>
            <a:r>
              <a:rPr lang="cs-CZ" baseline="0" dirty="0" smtClean="0"/>
              <a:t>A24 – modernizace vybavení: dostatečné efektivní vybavení, otázky infrastruktury, připojení k internetu, nastavení a správa vnitřní sítě, možnost </a:t>
            </a:r>
            <a:r>
              <a:rPr lang="cs-CZ" baseline="0" dirty="0" err="1" smtClean="0"/>
              <a:t>outsorcingu</a:t>
            </a:r>
            <a:r>
              <a:rPr lang="cs-CZ" baseline="0" dirty="0" smtClean="0"/>
              <a:t> správy školní sítě, </a:t>
            </a:r>
            <a:r>
              <a:rPr lang="cs-CZ" baseline="0" dirty="0" err="1" smtClean="0"/>
              <a:t>kyberbezpečnost</a:t>
            </a:r>
            <a:r>
              <a:rPr lang="cs-CZ" baseline="0" dirty="0" smtClean="0"/>
              <a:t> </a:t>
            </a:r>
          </a:p>
          <a:p>
            <a:r>
              <a:rPr lang="cs-CZ" baseline="0" dirty="0" smtClean="0"/>
              <a:t>A25 – žák: účelné využívání ve všech oblastech života (nejen ve vzdělávání) </a:t>
            </a:r>
          </a:p>
          <a:p>
            <a:r>
              <a:rPr lang="cs-CZ" baseline="0" dirty="0" smtClean="0"/>
              <a:t>B23 – </a:t>
            </a:r>
            <a:r>
              <a:rPr lang="cs-CZ" baseline="0" dirty="0" err="1" smtClean="0"/>
              <a:t>neformálko</a:t>
            </a:r>
            <a:r>
              <a:rPr lang="cs-CZ" baseline="0" dirty="0" smtClean="0"/>
              <a:t>: podpora kroužků a soutěží, podpora osvěty realizátorů NV v oblasti využívání ICT </a:t>
            </a:r>
          </a:p>
          <a:p>
            <a:r>
              <a:rPr lang="cs-CZ" baseline="0" dirty="0" smtClean="0"/>
              <a:t>B24 – </a:t>
            </a:r>
            <a:r>
              <a:rPr lang="cs-CZ" baseline="0" dirty="0" err="1" smtClean="0"/>
              <a:t>nepedagogové</a:t>
            </a:r>
            <a:r>
              <a:rPr lang="cs-CZ" baseline="0" dirty="0" smtClean="0"/>
              <a:t>: support pro pedagogy a vedení škol </a:t>
            </a:r>
          </a:p>
          <a:p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smtClean="0"/>
              <a:t>29.8.2016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7566C31-E05A-4F06-AE96-785168787A4F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91612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A1 - rekonstrukce a modernizace odborných učeben, dílen, modernizace IT technologií a jiného vybavení</a:t>
            </a:r>
          </a:p>
          <a:p>
            <a:r>
              <a:rPr lang="cs-CZ" dirty="0" smtClean="0"/>
              <a:t>A2 – podpora duální výuky; zavedení mistrovské zkoušky; spolupráce s Úřadem práce,</a:t>
            </a:r>
            <a:r>
              <a:rPr lang="cs-CZ" baseline="0" dirty="0" smtClean="0"/>
              <a:t> KHK, Agrární komorou</a:t>
            </a:r>
          </a:p>
          <a:p>
            <a:r>
              <a:rPr lang="cs-CZ" baseline="0" dirty="0" smtClean="0"/>
              <a:t>A3 – odměny pro aktivity pedagogů nad rámec pracovních povinností; podpora (i zahraničních) stáží u zaměstnavatelů; </a:t>
            </a:r>
          </a:p>
          <a:p>
            <a:r>
              <a:rPr lang="cs-CZ" baseline="0" dirty="0" smtClean="0"/>
              <a:t>A4 – podpora duální výuky, projektové dny, využití odborných učeben pro propagaci oborů</a:t>
            </a:r>
          </a:p>
          <a:p>
            <a:r>
              <a:rPr lang="cs-CZ" baseline="0" dirty="0" smtClean="0"/>
              <a:t>A5 – podpora stipendijních programů; medializace studijních oborů</a:t>
            </a:r>
          </a:p>
          <a:p>
            <a:r>
              <a:rPr lang="cs-CZ" baseline="0" dirty="0" smtClean="0"/>
              <a:t>B1 – navázání na již zavedené projekty (Dětská univerzita); propagace na EDULK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smtClean="0"/>
              <a:t>29.8.2016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7566C31-E05A-4F06-AE96-785168787A4F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9892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B12 – kurzy, semináře pro pedagogy na využití moderní technologie ve výuce</a:t>
            </a:r>
          </a:p>
          <a:p>
            <a:r>
              <a:rPr lang="cs-CZ" dirty="0" smtClean="0"/>
              <a:t>B13 – motivace odborníků pro vstup do školství, realizace kurzů (rekvalifikačních) na školách</a:t>
            </a:r>
          </a:p>
          <a:p>
            <a:r>
              <a:rPr lang="cs-CZ" dirty="0" smtClean="0"/>
              <a:t>B14 – podpora marketingu škol, dokončení</a:t>
            </a:r>
            <a:r>
              <a:rPr lang="cs-CZ" baseline="0" dirty="0" smtClean="0"/>
              <a:t> procesu autorizace</a:t>
            </a:r>
          </a:p>
          <a:p>
            <a:r>
              <a:rPr lang="cs-CZ" baseline="0" dirty="0" smtClean="0"/>
              <a:t>B15 – možnost absolvovat kurz „Lektor pro další vzdělávání“ v rámci DVPP</a:t>
            </a:r>
          </a:p>
          <a:p>
            <a:r>
              <a:rPr lang="cs-CZ" baseline="0" dirty="0" smtClean="0"/>
              <a:t>C5 – využití spolupráce s zaměstnavateli (exkurze u zaměstnavatelů)</a:t>
            </a:r>
          </a:p>
          <a:p>
            <a:r>
              <a:rPr lang="cs-CZ" baseline="0" dirty="0" smtClean="0"/>
              <a:t>C6 – příprava dalšího vzdělávání pro věkovou skupinu 50+</a:t>
            </a:r>
          </a:p>
          <a:p>
            <a:r>
              <a:rPr lang="cs-CZ" baseline="0" dirty="0" smtClean="0"/>
              <a:t>C7 – podpora vzniku studijního oboru „andragogika“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smtClean="0"/>
              <a:t>29.8.2016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7566C31-E05A-4F06-AE96-785168787A4F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84676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B3 - Využít zájem zaměstnavatelů prezentovat nové technologie – podpora exkurzí, stáží u zaměstnavatelů, den u zaměstnavatele, získat odborníky do škol (besedy, workshopy) </a:t>
            </a:r>
          </a:p>
          <a:p>
            <a:r>
              <a:rPr lang="cs-CZ" dirty="0" smtClean="0"/>
              <a:t>B4 – Podpora</a:t>
            </a:r>
            <a:r>
              <a:rPr lang="cs-CZ" baseline="0" dirty="0" smtClean="0"/>
              <a:t> práce s rodiči (webové stránky, veletrhy vzdělávání); spolupráce s ÚP – přednášky, exkurze</a:t>
            </a:r>
          </a:p>
          <a:p>
            <a:r>
              <a:rPr lang="cs-CZ" baseline="0" dirty="0" smtClean="0"/>
              <a:t>B5 – metodická podpora pro pedagogy působící ve funkci KP</a:t>
            </a:r>
          </a:p>
          <a:p>
            <a:r>
              <a:rPr lang="cs-CZ" baseline="0" dirty="0" smtClean="0"/>
              <a:t>B6 – podpora kroužků, podpora na EDULK</a:t>
            </a:r>
          </a:p>
          <a:p>
            <a:r>
              <a:rPr lang="cs-CZ" baseline="0" dirty="0" smtClean="0"/>
              <a:t>B7 – spolupráce s Místními akčními skupinami</a:t>
            </a:r>
          </a:p>
          <a:p>
            <a:r>
              <a:rPr lang="cs-CZ" baseline="0" dirty="0" smtClean="0"/>
              <a:t>B8 – využití financí EU na modernizaci škol</a:t>
            </a:r>
          </a:p>
          <a:p>
            <a:r>
              <a:rPr lang="cs-CZ" baseline="0" dirty="0" smtClean="0"/>
              <a:t>C1 – projektové dny s rodiči, podpora kroužků na školách dle jejich zaměření (technické, zemědělské atd.)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smtClean="0"/>
              <a:t>29.8.2016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7566C31-E05A-4F06-AE96-785168787A4F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32478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B9 – zaměření na žáka – zvýšení názornosti, větší důraz na individualizaci a diferenciaci vzdělávání; Podpora informovanosti žáka (zabránit špatnému výběru školy) = kariérové poradenství; Rozšíření nabídky škol (např. doučování) za účelem individuální péče o žáky</a:t>
            </a:r>
          </a:p>
          <a:p>
            <a:r>
              <a:rPr lang="cs-CZ" dirty="0" smtClean="0"/>
              <a:t>B10</a:t>
            </a:r>
            <a:r>
              <a:rPr lang="cs-CZ" baseline="0" dirty="0" smtClean="0"/>
              <a:t> – zaměření na pedagoga – posílení pozice kariérový poradce</a:t>
            </a:r>
          </a:p>
          <a:p>
            <a:r>
              <a:rPr lang="cs-CZ" baseline="0" dirty="0" smtClean="0"/>
              <a:t>B11 - Dny otevřených dveří, projektové dílny, laboratoře, soutěže, prezentace oborů žákům na ZŠ</a:t>
            </a:r>
          </a:p>
          <a:p>
            <a:r>
              <a:rPr lang="cs-CZ" baseline="0" dirty="0" smtClean="0"/>
              <a:t>C2 - Stáže ve firmách pro kariérové poradce; Podpora VŠ – studium oborů speciální pedagogiky v učitelských studijních programech, možnost doplnit vzdělávání v rámci DVPP pro všechny pedagogy: speciální pedagogika a další specializované kurzy </a:t>
            </a:r>
          </a:p>
          <a:p>
            <a:r>
              <a:rPr lang="cs-CZ" baseline="0" dirty="0" smtClean="0"/>
              <a:t>C3 - Spolupráce s TUL, dílny, spolupráce s VŠ, mistři z praxe aj.; Podpora společných aktivit (zapojení rodičů) do neformálního vzdělávání</a:t>
            </a:r>
          </a:p>
          <a:p>
            <a:r>
              <a:rPr lang="cs-CZ" baseline="0" dirty="0" smtClean="0"/>
              <a:t>C4 -  Zajištění adekvátních prostor pro školská poradenská zařízení a speciální školy, nákup kompenzačních pomůcek </a:t>
            </a:r>
          </a:p>
          <a:p>
            <a:r>
              <a:rPr lang="cs-CZ" baseline="0" dirty="0" smtClean="0"/>
              <a:t>C5 - Dokončení bezbariérového přístupu škol, domovů mládeže poskytujících zázemí pro vzdělávání žáků se SVP, nákup kompenzačních pomůcek 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smtClean="0"/>
              <a:t>29.8.2016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7566C31-E05A-4F06-AE96-785168787A4F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24722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A10:</a:t>
            </a:r>
            <a:r>
              <a:rPr lang="cs-CZ" baseline="0" dirty="0" smtClean="0"/>
              <a:t> žáci i pedagogové – exkurze s výkladem v cizím jazyce, spolupráce s partnerskými školami v zahraničí, zahraniční zájezdy, jazykové pobyty, zahraniční stáže, výměnné pobyty</a:t>
            </a:r>
          </a:p>
          <a:p>
            <a:r>
              <a:rPr lang="cs-CZ" baseline="0" dirty="0" smtClean="0"/>
              <a:t>A11: žáci i pedagogové – zaměření na německý jazyk (v souvislosti s geografickou polohou LK) – zahraniční mobilita, spolupráce s německými školami, výuka nejazykových předmětů v cizím jazyce atd.</a:t>
            </a:r>
          </a:p>
          <a:p>
            <a:r>
              <a:rPr lang="cs-CZ" baseline="0" dirty="0" smtClean="0"/>
              <a:t>A12: pedagogové – 1. podpora odbornosti v cizích jazycích -&gt; vytvoření odborné slovní zásoby (slovník základních pojmů)</a:t>
            </a:r>
          </a:p>
          <a:p>
            <a:r>
              <a:rPr lang="cs-CZ" baseline="0" dirty="0" smtClean="0"/>
              <a:t>	2. vzdělávání pedagogických pracovníků v užívání moderních metod výuky -&gt; využívání digitálních technologií, důraz na komunikaci a komunikativnost, ukázat žákům užití cizích jazyků v praktickém 	životě, jazykové kurzy i pro nejazykové učitele, výuka nejazykových předmětů částečně v cizím jazyce, rodilý mluvčí s odpovídajícími didaktickými schopnostmi ve výuce, poznání kultury různých zemí, 	zařadit do škol mezinárodně uznávané zkoušky</a:t>
            </a:r>
          </a:p>
          <a:p>
            <a:r>
              <a:rPr lang="cs-CZ" baseline="0" dirty="0" smtClean="0"/>
              <a:t>A13: žáci – podpora zájmového jazykového vzdělávání v rámci školy -&gt; realizace kroužků (přímo ve škole), včetně těch, kde bude jazyk používán jako nástroj a výuka cizího jazyka bude implicitní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smtClean="0"/>
              <a:t>29.8.2016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7566C31-E05A-4F06-AE96-785168787A4F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6770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A14: žáci – finanční podpora rozvoje nadaných a talentovaných žáků v hlavním vzdělávacím</a:t>
            </a:r>
            <a:r>
              <a:rPr lang="cs-CZ" baseline="0" dirty="0" smtClean="0"/>
              <a:t> proudu, specializovaná výuka i mimo školu (TUL, IQ </a:t>
            </a:r>
            <a:r>
              <a:rPr lang="cs-CZ" baseline="0" dirty="0" err="1" smtClean="0"/>
              <a:t>Landia</a:t>
            </a:r>
            <a:r>
              <a:rPr lang="cs-CZ" baseline="0" dirty="0" smtClean="0"/>
              <a:t>), odborník na identifikaci nadaných a talentovaných žáků, zakotvit práci s nadanými do ŠVP, vyvolat a podporovat zájem pedagogů a vedení škol o vyhledávání nadaných žáků</a:t>
            </a:r>
          </a:p>
          <a:p>
            <a:r>
              <a:rPr lang="cs-CZ" baseline="0" dirty="0" smtClean="0"/>
              <a:t>A15: pedagogové – síťování odborníků, vzdělávání budoucích pedagogických pracovníků k identifikaci nadaného žáka a práci s jeho nadáním, podpora vzdělávacích zařízení, stáže, on-line vzdělávání</a:t>
            </a:r>
          </a:p>
          <a:p>
            <a:r>
              <a:rPr lang="cs-CZ" baseline="0" dirty="0" smtClean="0"/>
              <a:t>A16: žáci – propagace neformálního vzdělávání (weby, škola – třídní schůzky), zvýšení počtu specializovaných kurzů a kroužků pro nadané</a:t>
            </a:r>
          </a:p>
          <a:p>
            <a:r>
              <a:rPr lang="cs-CZ" baseline="0" dirty="0" smtClean="0"/>
              <a:t>A17: subjekty – podpora spolupráce škol s PPP, SPC (speciálně pedagogická centra), KÚLK aj., podpořit zaměstnavatele v práci s nadanými a talentovanými žáky -&gt; spolupráce s odborníky z praxe, stáže</a:t>
            </a:r>
          </a:p>
          <a:p>
            <a:r>
              <a:rPr lang="cs-CZ" baseline="0" dirty="0" smtClean="0"/>
              <a:t>A18: pedagogové – tvorba metodiky pro práci s nadanými a talentovanými, pedagogická centra, asistent pedagoga se zaměřením na nadané a talentované žáky</a:t>
            </a:r>
          </a:p>
          <a:p>
            <a:r>
              <a:rPr lang="cs-CZ" baseline="0" dirty="0" smtClean="0"/>
              <a:t>B16: finance – příspěvky na poplatky spojené se studiem (úhrada kurzovného), podpora zahraničních studií, dotační programy a fondy, propagace soutěží pro nadané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smtClean="0"/>
              <a:t>29.8.2016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7566C31-E05A-4F06-AE96-785168787A4F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83673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B17: žáci – motivovat</a:t>
            </a:r>
            <a:r>
              <a:rPr lang="cs-CZ" baseline="0" dirty="0" smtClean="0"/>
              <a:t> k četbě prostřednictvím moderních metod výuky a umožnit žákům číst, co je baví (divadlo, film, komiks, scénické čtení, využití moderních technologií, soutěže), klást důraz na matematické uvažování (podpora geometrie, představivosti), ukázat žákům propojení s praxí a reálným životem, podpora matematických kroužků a soutěží</a:t>
            </a:r>
          </a:p>
          <a:p>
            <a:r>
              <a:rPr lang="cs-CZ" baseline="0" dirty="0" smtClean="0"/>
              <a:t>B18: žáci – prostřednictvím pedagogů oslovovat žáky s nabídkou neformálního a zájmového vzdělávání, podpora žáků ohrožených školním neúspěchem, propojení moderní a klasické výuky, důraz na finanční gramotnost, podpora multioborové prostupnosti</a:t>
            </a:r>
          </a:p>
          <a:p>
            <a:r>
              <a:rPr lang="cs-CZ" baseline="0" dirty="0" smtClean="0"/>
              <a:t>B19: pedagogové – nové, moderní metody výuky, tvůrčí přístup pedagogických pracovníků – návštěva divadla, kina, čtenářské dílny, scénické čtení, badatelská výuka, analýza chyb, podpora tandemové výuky</a:t>
            </a:r>
          </a:p>
          <a:p>
            <a:r>
              <a:rPr lang="cs-CZ" baseline="0" dirty="0" smtClean="0"/>
              <a:t>B20: finance – vybavení moderními technologiemi, nové knihy</a:t>
            </a:r>
          </a:p>
          <a:p>
            <a:r>
              <a:rPr lang="cs-CZ" baseline="0" dirty="0" smtClean="0"/>
              <a:t>C8: propagace – podpora vnímání obsahu (kontakt s autory), podpora kritického myšlení (ověřování zdrojů, důraz na bezpečnost a nástrahy internetu</a:t>
            </a:r>
          </a:p>
          <a:p>
            <a:r>
              <a:rPr lang="cs-CZ" baseline="0" dirty="0" smtClean="0"/>
              <a:t>C9: pedagogové – zvýšit zájem budoucích pedagogů o matematické obory (úspěšní lidé s matematickým vzděláním), supervize práce učitele, duševní hygiena</a:t>
            </a:r>
          </a:p>
          <a:p>
            <a:r>
              <a:rPr lang="cs-CZ" baseline="0" dirty="0" smtClean="0"/>
              <a:t>C10: knihovny – zdůraznit význam knihoven, podpora spolupráce škol a knihoven, literární soutěže, podpora regionálních funkcí knihoven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smtClean="0"/>
              <a:t>29.8.2016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7566C31-E05A-4F06-AE96-785168787A4F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8120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Vyhodnocení KAP LK I.</a:t>
            </a:r>
            <a:r>
              <a:rPr lang="cs-CZ" baseline="0" dirty="0" smtClean="0"/>
              <a:t> zahrnovalo aktivity všech subjektů aktivních ve vzdělávání v LK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PS</a:t>
            </a:r>
            <a:r>
              <a:rPr lang="cs-CZ" baseline="0" dirty="0" smtClean="0"/>
              <a:t> vzdělávání se podílela na vyhodnocení KAP LK I. (dotazníkové šetření na posledním jednání). </a:t>
            </a:r>
          </a:p>
          <a:p>
            <a:endParaRPr lang="cs-CZ" baseline="0" dirty="0" smtClean="0"/>
          </a:p>
          <a:p>
            <a:r>
              <a:rPr lang="cs-CZ" baseline="0" dirty="0" smtClean="0"/>
              <a:t>Souhrnné vyhodnocení za jednotlivé intervence provedla příslušná metodička. </a:t>
            </a:r>
          </a:p>
          <a:p>
            <a:endParaRPr lang="cs-CZ" baseline="0" dirty="0" smtClean="0"/>
          </a:p>
          <a:p>
            <a:r>
              <a:rPr lang="cs-CZ" baseline="0" dirty="0" smtClean="0"/>
              <a:t>Připomínkováno a doplněno ve spolupráci s odborným </a:t>
            </a:r>
            <a:r>
              <a:rPr lang="cs-CZ" baseline="0" dirty="0" err="1" smtClean="0"/>
              <a:t>minitýmem</a:t>
            </a:r>
            <a:endParaRPr lang="cs-CZ" baseline="0" dirty="0" smtClean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dirty="0" smtClean="0"/>
              <a:t>29.8.2016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7566C31-E05A-4F06-AE96-785168787A4F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314713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A19: žáci – podpora podnikatelské kultury -&gt; překonávání předsudků, besedy s úspěšnými podnikateli, vzor úspěšných absolventů, etika podnikání, soutěže zaměřené na podnikavost, iniciativu a kreativitu;</a:t>
            </a:r>
            <a:r>
              <a:rPr lang="cs-CZ" baseline="0" dirty="0" smtClean="0"/>
              <a:t> workshopy k osobnostnímu rozvoji; podpora komunikativních kompetencí, realizování fiktivních firem, vybavení pro fiktivní firmy</a:t>
            </a:r>
          </a:p>
          <a:p>
            <a:r>
              <a:rPr lang="cs-CZ" baseline="0" dirty="0" smtClean="0"/>
              <a:t>A20: spolupráce subjektů – podpora dlouhodobé spolupráce se zaměstnavateli, konference, tematická setkání, podpora mobility žáků, podpora podnikatelských inkubátorů</a:t>
            </a:r>
          </a:p>
          <a:p>
            <a:r>
              <a:rPr lang="cs-CZ" baseline="0" dirty="0" smtClean="0"/>
              <a:t>A21: obsah vzdělávání – sbližování škol s podnikatelským sektorem (besedy se zaměstnavateli, spolupráce s odborníky z praxe, zlepšit vybavenost škol prostřednictvím spolupráce se zaměstnavateli</a:t>
            </a:r>
          </a:p>
          <a:p>
            <a:r>
              <a:rPr lang="cs-CZ" baseline="0" dirty="0" smtClean="0"/>
              <a:t>B21: pedagogové – aktivity proti vyhoření, vytvoření pozice koordinátora (garanta) pro dané téma na škole, podpora mobility</a:t>
            </a:r>
          </a:p>
          <a:p>
            <a:r>
              <a:rPr lang="cs-CZ" baseline="0" dirty="0" smtClean="0"/>
              <a:t>	modernizace výuky a rozvoj pedagogických dovedností  - proškolení celého pedagogického sboru v oblasti podnikavosti, iniciativy a kreativity; praxe pedagogických pracovníků u zaměstnavatelů, 	podpora individuálních konzultací, umožnění participace žáků na programu vzdělávání</a:t>
            </a:r>
          </a:p>
          <a:p>
            <a:r>
              <a:rPr lang="cs-CZ" baseline="0" dirty="0" smtClean="0"/>
              <a:t>B22: žáci – kroužky a soutěže zaměřené na podnikavosti, iniciativu a kreativitu; tematická setkávání s experty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smtClean="0"/>
              <a:t>29.8.2016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7566C31-E05A-4F06-AE96-785168787A4F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91435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+ seznam zkratek, zdrojů a příloha (systémová</a:t>
            </a:r>
            <a:r>
              <a:rPr lang="cs-CZ" baseline="0" dirty="0" smtClean="0"/>
              <a:t> řešení 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dirty="0" smtClean="0"/>
              <a:t>29.8.2016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7566C31-E05A-4F06-AE96-785168787A4F}" type="slidenum">
              <a:rPr lang="cs-CZ" smtClean="0"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190258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smtClean="0"/>
              <a:t>29.8.2016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7566C31-E05A-4F06-AE96-785168787A4F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50505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aseline="0" dirty="0" smtClean="0"/>
              <a:t>Složení </a:t>
            </a:r>
            <a:r>
              <a:rPr lang="cs-CZ" baseline="0" dirty="0" err="1" smtClean="0"/>
              <a:t>minitýmů</a:t>
            </a:r>
            <a:r>
              <a:rPr lang="cs-CZ" baseline="0" dirty="0" smtClean="0"/>
              <a:t>:</a:t>
            </a:r>
          </a:p>
          <a:p>
            <a:pPr marL="171450" indent="-171450">
              <a:buFontTx/>
              <a:buChar char="-"/>
            </a:pPr>
            <a:r>
              <a:rPr lang="cs-CZ" baseline="0" dirty="0" smtClean="0"/>
              <a:t>Zástupci vedení a pedagogů SŠ, u průřezových témat i ZŠ </a:t>
            </a:r>
          </a:p>
          <a:p>
            <a:pPr marL="171450" indent="-171450">
              <a:buFontTx/>
              <a:buChar char="-"/>
            </a:pPr>
            <a:r>
              <a:rPr lang="cs-CZ" baseline="0" dirty="0" smtClean="0"/>
              <a:t>Zástupci TUL </a:t>
            </a:r>
          </a:p>
          <a:p>
            <a:pPr marL="171450" indent="-171450">
              <a:buFontTx/>
              <a:buChar char="-"/>
            </a:pPr>
            <a:r>
              <a:rPr lang="cs-CZ" baseline="0" dirty="0" smtClean="0"/>
              <a:t>Zástupci všech zřizovatelů v kraji </a:t>
            </a:r>
          </a:p>
          <a:p>
            <a:pPr marL="171450" indent="-171450">
              <a:buFontTx/>
              <a:buChar char="-"/>
            </a:pPr>
            <a:r>
              <a:rPr lang="cs-CZ" baseline="0" dirty="0" smtClean="0"/>
              <a:t>Zástupci OHK, KHK, zaměstnavatelů </a:t>
            </a:r>
          </a:p>
          <a:p>
            <a:pPr marL="171450" indent="-171450">
              <a:buFontTx/>
              <a:buChar char="-"/>
            </a:pPr>
            <a:r>
              <a:rPr lang="cs-CZ" baseline="0" dirty="0" smtClean="0"/>
              <a:t>Zástupci realizátorů neformálního vzdělávání (DDM, SVČ)</a:t>
            </a:r>
          </a:p>
          <a:p>
            <a:pPr marL="171450" indent="-171450">
              <a:buFontTx/>
              <a:buChar char="-"/>
            </a:pPr>
            <a:r>
              <a:rPr lang="cs-CZ" baseline="0" dirty="0" smtClean="0"/>
              <a:t>Start-</a:t>
            </a:r>
            <a:r>
              <a:rPr lang="cs-CZ" baseline="0" dirty="0" err="1" smtClean="0"/>
              <a:t>upy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FABLABy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iQLANDIA</a:t>
            </a:r>
            <a:endParaRPr lang="cs-CZ" baseline="0" dirty="0" smtClean="0"/>
          </a:p>
          <a:p>
            <a:pPr marL="171450" indent="-171450">
              <a:buFontTx/>
              <a:buChar char="-"/>
            </a:pPr>
            <a:r>
              <a:rPr lang="cs-CZ" baseline="0" dirty="0" smtClean="0"/>
              <a:t>Zástupci OŠMTS (Dlouhodobý záměr, dotace, stipendia, EVVO) </a:t>
            </a:r>
          </a:p>
          <a:p>
            <a:pPr marL="171450" indent="-171450">
              <a:buFontTx/>
              <a:buChar char="-"/>
            </a:pPr>
            <a:endParaRPr lang="cs-CZ" baseline="0" dirty="0" smtClean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smtClean="0"/>
              <a:t>29.8.2016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7566C31-E05A-4F06-AE96-785168787A4F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27426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aseline="0" dirty="0" smtClean="0"/>
              <a:t>Připomínky od členů odborných </a:t>
            </a:r>
            <a:r>
              <a:rPr lang="cs-CZ" baseline="0" dirty="0" err="1" smtClean="0"/>
              <a:t>minitýmů</a:t>
            </a:r>
            <a:r>
              <a:rPr lang="cs-CZ" baseline="0" dirty="0" smtClean="0"/>
              <a:t> byly vypořádány a zapracovány do textu, jenž byl předložen PS Vzdělávání. 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smtClean="0"/>
              <a:t>29.8.2016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7566C31-E05A-4F06-AE96-785168787A4F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89199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Nastavení vzdělávacích priorit</a:t>
            </a:r>
            <a:r>
              <a:rPr lang="cs-CZ" sz="3200" baseline="0" dirty="0" smtClean="0">
                <a:solidFill>
                  <a:schemeClr val="accent1">
                    <a:lumMod val="75000"/>
                  </a:schemeClr>
                </a:solidFill>
              </a:rPr>
              <a:t> v kraji – SWOT – ve spolupráci s </a:t>
            </a:r>
            <a:r>
              <a:rPr lang="cs-CZ" sz="3200" baseline="0" dirty="0" err="1" smtClean="0">
                <a:solidFill>
                  <a:schemeClr val="accent1">
                    <a:lumMod val="75000"/>
                  </a:schemeClr>
                </a:solidFill>
              </a:rPr>
              <a:t>minitýmy</a:t>
            </a:r>
            <a:r>
              <a:rPr lang="cs-CZ" sz="3200" baseline="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cs-CZ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vyřazení splněných cílů a činností 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vyčleněné cílů a činností </a:t>
            </a:r>
            <a:b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s nutností systémového řešení 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úprava formulací, přesuny 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doplnění 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podklad pro </a:t>
            </a:r>
            <a:r>
              <a:rPr lang="cs-CZ" sz="3200" dirty="0" err="1" smtClean="0">
                <a:solidFill>
                  <a:schemeClr val="accent1">
                    <a:lumMod val="75000"/>
                  </a:schemeClr>
                </a:solidFill>
              </a:rPr>
              <a:t>prioritizaci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smtClean="0"/>
              <a:t>29.8.2016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7566C31-E05A-4F06-AE96-785168787A4F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29079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lnSpc>
                <a:spcPct val="150000"/>
              </a:lnSpc>
              <a:buFontTx/>
              <a:buNone/>
            </a:pPr>
            <a:r>
              <a:rPr lang="cs-CZ" sz="3200" baseline="0" dirty="0" smtClean="0">
                <a:solidFill>
                  <a:schemeClr val="accent1">
                    <a:lumMod val="75000"/>
                  </a:schemeClr>
                </a:solidFill>
              </a:rPr>
              <a:t>Formální nedostatky zapracovány hned – chybějící mezery, akademické tituly atd., ICT </a:t>
            </a:r>
            <a:r>
              <a:rPr lang="cs-CZ" sz="3200" baseline="0" dirty="0" err="1" smtClean="0">
                <a:solidFill>
                  <a:schemeClr val="accent1">
                    <a:lumMod val="75000"/>
                  </a:schemeClr>
                </a:solidFill>
              </a:rPr>
              <a:t>komptence</a:t>
            </a:r>
            <a:r>
              <a:rPr lang="cs-CZ" sz="3200" baseline="0" dirty="0" smtClean="0">
                <a:solidFill>
                  <a:schemeClr val="accent1">
                    <a:lumMod val="75000"/>
                  </a:schemeClr>
                </a:solidFill>
              </a:rPr>
              <a:t> zaměněny za Digitální kompetence (str. 44) </a:t>
            </a:r>
          </a:p>
          <a:p>
            <a:pPr marL="457200" lvl="1" indent="0">
              <a:lnSpc>
                <a:spcPct val="150000"/>
              </a:lnSpc>
              <a:buFontTx/>
              <a:buNone/>
            </a:pPr>
            <a:endParaRPr lang="cs-CZ" sz="3200" baseline="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0" lvl="1" indent="0">
              <a:lnSpc>
                <a:spcPct val="150000"/>
              </a:lnSpc>
              <a:buFontTx/>
              <a:buNone/>
            </a:pPr>
            <a:endParaRPr lang="cs-CZ" sz="3200" baseline="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0" lvl="1" indent="0">
              <a:lnSpc>
                <a:spcPct val="150000"/>
              </a:lnSpc>
              <a:buFontTx/>
              <a:buNone/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smtClean="0"/>
              <a:t>29.8.2016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7566C31-E05A-4F06-AE96-785168787A4F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11723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lnSpc>
                <a:spcPct val="150000"/>
              </a:lnSpc>
              <a:buFontTx/>
              <a:buNone/>
            </a:pPr>
            <a:r>
              <a:rPr lang="cs-CZ" sz="3200" baseline="0" dirty="0" smtClean="0">
                <a:solidFill>
                  <a:schemeClr val="accent1">
                    <a:lumMod val="75000"/>
                  </a:schemeClr>
                </a:solidFill>
              </a:rPr>
              <a:t>Formální nedostatky zapracovány hned</a:t>
            </a:r>
          </a:p>
          <a:p>
            <a:pPr marL="914400" lvl="1" indent="-457200">
              <a:lnSpc>
                <a:spcPct val="150000"/>
              </a:lnSpc>
              <a:buFontTx/>
              <a:buChar char="-"/>
            </a:pPr>
            <a:endParaRPr lang="cs-CZ" sz="3200" baseline="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0" lvl="1" indent="0">
              <a:lnSpc>
                <a:spcPct val="150000"/>
              </a:lnSpc>
              <a:buFontTx/>
              <a:buNone/>
            </a:pPr>
            <a:endParaRPr lang="cs-CZ" sz="3200" baseline="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0" lvl="1" indent="0">
              <a:lnSpc>
                <a:spcPct val="150000"/>
              </a:lnSpc>
              <a:buFontTx/>
              <a:buNone/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smtClean="0"/>
              <a:t>29.8.2016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7566C31-E05A-4F06-AE96-785168787A4F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5173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cs-CZ" dirty="0" smtClean="0"/>
              <a:t>slouží jako informace o současném stavu potřeb</a:t>
            </a:r>
            <a:r>
              <a:rPr lang="cs-CZ" baseline="0" dirty="0" smtClean="0"/>
              <a:t> </a:t>
            </a:r>
            <a:r>
              <a:rPr lang="cs-CZ" dirty="0" smtClean="0"/>
              <a:t>v oblasti vzdělávání v kraji a zároveň jako srovnávací hladina pro evaluaci efektů dosažených v důsledku naplňování KAP LK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solidFill>
                  <a:schemeClr val="accent1">
                    <a:lumMod val="75000"/>
                  </a:schemeClr>
                </a:solidFill>
              </a:rPr>
              <a:t>finální </a:t>
            </a:r>
            <a:r>
              <a:rPr lang="cs-CZ" sz="1200" dirty="0" err="1" smtClean="0">
                <a:solidFill>
                  <a:schemeClr val="accent1">
                    <a:lumMod val="75000"/>
                  </a:schemeClr>
                </a:solidFill>
              </a:rPr>
              <a:t>Prioritizace</a:t>
            </a:r>
            <a:r>
              <a:rPr lang="cs-CZ" sz="1200" dirty="0" smtClean="0">
                <a:solidFill>
                  <a:schemeClr val="accent1">
                    <a:lumMod val="75000"/>
                  </a:schemeClr>
                </a:solidFill>
              </a:rPr>
              <a:t> je složena ze dvou separátních částí  - kategorie „kraj“ a kategorie „školy“</a:t>
            </a:r>
          </a:p>
          <a:p>
            <a:pPr marL="628650" lvl="1" indent="-171450">
              <a:buFontTx/>
              <a:buChar char="-"/>
            </a:pPr>
            <a:r>
              <a:rPr lang="cs-CZ" sz="1200" dirty="0" smtClean="0">
                <a:solidFill>
                  <a:schemeClr val="accent1">
                    <a:lumMod val="75000"/>
                  </a:schemeClr>
                </a:solidFill>
              </a:rPr>
              <a:t>v kategorii </a:t>
            </a:r>
            <a:r>
              <a:rPr lang="cs-CZ" sz="1200" b="1" dirty="0" smtClean="0">
                <a:solidFill>
                  <a:schemeClr val="accent1">
                    <a:lumMod val="75000"/>
                  </a:schemeClr>
                </a:solidFill>
              </a:rPr>
              <a:t>„kraj“ </a:t>
            </a:r>
            <a:r>
              <a:rPr lang="cs-CZ" sz="1200" dirty="0" err="1" smtClean="0">
                <a:solidFill>
                  <a:schemeClr val="accent1">
                    <a:lumMod val="75000"/>
                  </a:schemeClr>
                </a:solidFill>
              </a:rPr>
              <a:t>prioritizovali</a:t>
            </a:r>
            <a:r>
              <a:rPr lang="cs-CZ" sz="1200" dirty="0" smtClean="0">
                <a:solidFill>
                  <a:schemeClr val="accent1">
                    <a:lumMod val="75000"/>
                  </a:schemeClr>
                </a:solidFill>
              </a:rPr>
              <a:t> jednotlivé obecné cíle stálí členové PS Vzdělávání (celkem se zapojilo 28 členů)</a:t>
            </a:r>
          </a:p>
          <a:p>
            <a:pPr marL="628650" lvl="1" indent="-171450">
              <a:buFontTx/>
              <a:buChar char="-"/>
            </a:pPr>
            <a:r>
              <a:rPr lang="cs-CZ" sz="1200" dirty="0" smtClean="0">
                <a:solidFill>
                  <a:schemeClr val="accent1">
                    <a:lumMod val="75000"/>
                  </a:schemeClr>
                </a:solidFill>
              </a:rPr>
              <a:t>v dotazníkovém šetření NÚV nebyly implicitně řešeny obecné cíle, s nimiž se v rámci </a:t>
            </a:r>
            <a:r>
              <a:rPr lang="cs-CZ" sz="1200" dirty="0" err="1" smtClean="0">
                <a:solidFill>
                  <a:schemeClr val="accent1">
                    <a:lumMod val="75000"/>
                  </a:schemeClr>
                </a:solidFill>
              </a:rPr>
              <a:t>Prioritizace</a:t>
            </a:r>
            <a:r>
              <a:rPr lang="cs-CZ" sz="1200" dirty="0" smtClean="0">
                <a:solidFill>
                  <a:schemeClr val="accent1">
                    <a:lumMod val="75000"/>
                  </a:schemeClr>
                </a:solidFill>
              </a:rPr>
              <a:t> pracuje, proto byla u kategorie </a:t>
            </a:r>
            <a:r>
              <a:rPr lang="cs-CZ" sz="1200" b="1" dirty="0" smtClean="0">
                <a:solidFill>
                  <a:schemeClr val="accent1">
                    <a:lumMod val="75000"/>
                  </a:schemeClr>
                </a:solidFill>
              </a:rPr>
              <a:t>„školy“ </a:t>
            </a:r>
            <a:r>
              <a:rPr lang="cs-CZ" sz="1200" dirty="0" smtClean="0">
                <a:solidFill>
                  <a:schemeClr val="accent1">
                    <a:lumMod val="75000"/>
                  </a:schemeClr>
                </a:solidFill>
              </a:rPr>
              <a:t>zohledněna pouze </a:t>
            </a:r>
            <a:br>
              <a:rPr lang="cs-CZ" sz="1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1200" dirty="0" smtClean="0">
                <a:solidFill>
                  <a:schemeClr val="accent1">
                    <a:lumMod val="75000"/>
                  </a:schemeClr>
                </a:solidFill>
              </a:rPr>
              <a:t>důležitost, kterou školy přidělovaly</a:t>
            </a:r>
            <a:r>
              <a:rPr lang="cs-CZ" sz="1200" baseline="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1200" dirty="0" smtClean="0">
                <a:solidFill>
                  <a:schemeClr val="accent1">
                    <a:lumMod val="75000"/>
                  </a:schemeClr>
                </a:solidFill>
              </a:rPr>
              <a:t>povinným či nepovinným tématům </a:t>
            </a:r>
          </a:p>
          <a:p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smtClean="0"/>
              <a:t>29.8.2016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7566C31-E05A-4F06-AE96-785168787A4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61089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Podkladem</a:t>
            </a:r>
            <a:r>
              <a:rPr lang="cs-CZ" baseline="0" dirty="0" smtClean="0"/>
              <a:t> k jednání text po jazykové úpravě před grafickým zpracováním </a:t>
            </a:r>
          </a:p>
          <a:p>
            <a:r>
              <a:rPr lang="cs-CZ" baseline="0" dirty="0" smtClean="0"/>
              <a:t>Výstupem opět „pavouk“ 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smtClean="0"/>
              <a:t>29.8.2016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7566C31-E05A-4F06-AE96-785168787A4F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260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2B98E-AB84-43BA-BFFD-3D575E174348}" type="datetime1">
              <a:rPr lang="cs-CZ" smtClean="0"/>
              <a:t>15.10.2019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F34E7-5641-4809-B025-7E1FD91CF51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083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01F9-D11D-415E-A5B7-F20C919FB4EA}" type="datetime1">
              <a:rPr lang="cs-CZ" smtClean="0"/>
              <a:t>15.10.2019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F34E7-5641-4809-B025-7E1FD91CF51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089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B2A57-A9E6-401C-A3D6-5F18972FF6A7}" type="datetime1">
              <a:rPr lang="cs-CZ" smtClean="0"/>
              <a:t>15.10.2019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F34E7-5641-4809-B025-7E1FD91CF51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3588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564E3-4C04-4CDF-B4DB-D735E4571BE6}" type="datetime1">
              <a:rPr lang="cs-CZ" smtClean="0"/>
              <a:t>15.10.2019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F34E7-5641-4809-B025-7E1FD91CF51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1045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BE7A1-5F66-4044-8C5F-90FC7B1F22FE}" type="datetime1">
              <a:rPr lang="cs-CZ" smtClean="0"/>
              <a:t>15.10.2019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F34E7-5641-4809-B025-7E1FD91CF51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4272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E9CF8-C8D2-40EF-B357-6B25BFDF8226}" type="datetime1">
              <a:rPr lang="cs-CZ" smtClean="0"/>
              <a:t>15.10.2019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F34E7-5641-4809-B025-7E1FD91CF51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1129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51A4A-7AE5-4A67-87FE-1A6085F5869A}" type="datetime1">
              <a:rPr lang="cs-CZ" smtClean="0"/>
              <a:t>15.10.2019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F34E7-5641-4809-B025-7E1FD91CF51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3457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6D0BC-2848-45D4-B253-9D1AFD4BDB79}" type="datetime1">
              <a:rPr lang="cs-CZ" smtClean="0"/>
              <a:t>15.10.2019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F34E7-5641-4809-B025-7E1FD91CF51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2862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9F879-6EA7-44FD-90DC-F1927B84FA4F}" type="datetime1">
              <a:rPr lang="cs-CZ" smtClean="0"/>
              <a:t>15.10.2019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F34E7-5641-4809-B025-7E1FD91CF51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9516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A3F24-FE04-4A3C-AAFC-23DF8EB66B77}" type="datetime1">
              <a:rPr lang="cs-CZ" smtClean="0"/>
              <a:t>15.10.2019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F34E7-5641-4809-B025-7E1FD91CF51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7432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B03F8-E6FD-4110-8C93-D632E60A7482}" type="datetime1">
              <a:rPr lang="cs-CZ" smtClean="0"/>
              <a:t>15.10.2019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F34E7-5641-4809-B025-7E1FD91CF51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9941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98AB2-5FE0-4DF0-807F-D81D835BCB77}" type="datetime1">
              <a:rPr lang="cs-CZ" smtClean="0"/>
              <a:t>15.10.2019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F34E7-5641-4809-B025-7E1FD91CF51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5252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72" y="377280"/>
            <a:ext cx="9065428" cy="648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2204864"/>
            <a:ext cx="6696744" cy="3672408"/>
          </a:xfrm>
        </p:spPr>
        <p:txBody>
          <a:bodyPr>
            <a:normAutofit/>
          </a:bodyPr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72615" y="1195591"/>
            <a:ext cx="691276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000" b="1" dirty="0" smtClean="0">
                <a:solidFill>
                  <a:schemeClr val="accent1">
                    <a:lumMod val="75000"/>
                  </a:schemeClr>
                </a:solidFill>
              </a:rPr>
              <a:t>Průběh tvorby KAP LK II. </a:t>
            </a:r>
          </a:p>
          <a:p>
            <a:endParaRPr lang="cs-CZ" sz="5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07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648"/>
            <a:ext cx="9065428" cy="648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2204864"/>
            <a:ext cx="6696744" cy="3672408"/>
          </a:xfrm>
        </p:spPr>
        <p:txBody>
          <a:bodyPr>
            <a:normAutofit/>
          </a:bodyPr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33552" y="548680"/>
            <a:ext cx="602071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cs-CZ" sz="50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cs-CZ" sz="5000" b="1" i="1" dirty="0" smtClean="0">
                <a:solidFill>
                  <a:schemeClr val="accent1">
                    <a:lumMod val="75000"/>
                  </a:schemeClr>
                </a:solidFill>
              </a:rPr>
              <a:t>Výsledky </a:t>
            </a:r>
            <a:r>
              <a:rPr lang="cs-CZ" sz="5000" b="1" i="1" dirty="0" err="1" smtClean="0">
                <a:solidFill>
                  <a:schemeClr val="accent1">
                    <a:lumMod val="75000"/>
                  </a:schemeClr>
                </a:solidFill>
              </a:rPr>
              <a:t>prioritizace</a:t>
            </a:r>
            <a:r>
              <a:rPr lang="cs-CZ" sz="5000" b="1" i="1" dirty="0" smtClean="0">
                <a:solidFill>
                  <a:schemeClr val="accent1">
                    <a:lumMod val="75000"/>
                  </a:schemeClr>
                </a:solidFill>
              </a:rPr>
              <a:t> = </a:t>
            </a:r>
          </a:p>
          <a:p>
            <a:pPr algn="ctr"/>
            <a:r>
              <a:rPr lang="cs-CZ" sz="5000" b="1" i="1" dirty="0" smtClean="0">
                <a:solidFill>
                  <a:schemeClr val="accent1">
                    <a:lumMod val="75000"/>
                  </a:schemeClr>
                </a:solidFill>
              </a:rPr>
              <a:t>Finální podoba </a:t>
            </a:r>
          </a:p>
          <a:p>
            <a:pPr algn="ctr"/>
            <a:r>
              <a:rPr lang="cs-CZ" sz="5000" b="1" i="1" dirty="0" smtClean="0">
                <a:solidFill>
                  <a:schemeClr val="accent1">
                    <a:lumMod val="75000"/>
                  </a:schemeClr>
                </a:solidFill>
              </a:rPr>
              <a:t>KAP LK II. </a:t>
            </a:r>
          </a:p>
        </p:txBody>
      </p:sp>
    </p:spTree>
    <p:extLst>
      <p:ext uri="{BB962C8B-B14F-4D97-AF65-F5344CB8AC3E}">
        <p14:creationId xmlns:p14="http://schemas.microsoft.com/office/powerpoint/2010/main" val="130250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76283"/>
            <a:ext cx="5886370" cy="781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83568" y="116632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accent1">
                    <a:lumMod val="75000"/>
                  </a:schemeClr>
                </a:solidFill>
              </a:rPr>
              <a:t>Podpora polytechnického vzdělávání </a:t>
            </a:r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47202"/>
              </p:ext>
            </p:extLst>
          </p:nvPr>
        </p:nvGraphicFramePr>
        <p:xfrm>
          <a:off x="683568" y="908720"/>
          <a:ext cx="7776864" cy="5040559"/>
        </p:xfrm>
        <a:graphic>
          <a:graphicData uri="http://schemas.openxmlformats.org/drawingml/2006/table">
            <a:tbl>
              <a:tblPr/>
              <a:tblGrid>
                <a:gridCol w="1177528">
                  <a:extLst>
                    <a:ext uri="{9D8B030D-6E8A-4147-A177-3AD203B41FA5}">
                      <a16:colId xmlns:a16="http://schemas.microsoft.com/office/drawing/2014/main" xmlns="" val="2125148762"/>
                    </a:ext>
                  </a:extLst>
                </a:gridCol>
                <a:gridCol w="1940981">
                  <a:extLst>
                    <a:ext uri="{9D8B030D-6E8A-4147-A177-3AD203B41FA5}">
                      <a16:colId xmlns:a16="http://schemas.microsoft.com/office/drawing/2014/main" xmlns="" val="2620943206"/>
                    </a:ext>
                  </a:extLst>
                </a:gridCol>
                <a:gridCol w="4658355">
                  <a:extLst>
                    <a:ext uri="{9D8B030D-6E8A-4147-A177-3AD203B41FA5}">
                      <a16:colId xmlns:a16="http://schemas.microsoft.com/office/drawing/2014/main" xmlns="" val="2958901899"/>
                    </a:ext>
                  </a:extLst>
                </a:gridCol>
              </a:tblGrid>
              <a:tr h="37774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Kategorie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Číslo obecného cíle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Obecný cíl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6498202"/>
                  </a:ext>
                </a:extLst>
              </a:tr>
              <a:tr h="83812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zvýšit motivaci žáků v oblasti polytechnického vzdělávání</a:t>
                      </a:r>
                    </a:p>
                  </a:txBody>
                  <a:tcPr marL="25717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78722198"/>
                  </a:ext>
                </a:extLst>
              </a:tr>
              <a:tr h="82632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zvýšit motivaci a kvalifikaci pedagogů v oblasti polytechnického vzdělávání</a:t>
                      </a:r>
                    </a:p>
                  </a:txBody>
                  <a:tcPr marL="25717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60470393"/>
                  </a:ext>
                </a:extLst>
              </a:tr>
              <a:tr h="82632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rozvoj polytechnického vzdělávání na školách </a:t>
                      </a:r>
                    </a:p>
                  </a:txBody>
                  <a:tcPr marL="25717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87248399"/>
                  </a:ext>
                </a:extLst>
              </a:tr>
              <a:tr h="134572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zlepšit spolupráci mezi školami všech stupňů vzdělávání (MŠ/ZŠ/SŠ/VOŠ/VŠ), zaměstnavateli a výzkumnými pracovišti</a:t>
                      </a:r>
                    </a:p>
                  </a:txBody>
                  <a:tcPr marL="25717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50629506"/>
                  </a:ext>
                </a:extLst>
              </a:tr>
              <a:tr h="82632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podporovat neformální polytechnické vzdělávání </a:t>
                      </a:r>
                    </a:p>
                  </a:txBody>
                  <a:tcPr marL="25717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8452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716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76283"/>
            <a:ext cx="5886370" cy="781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83568" y="116632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accent1">
                    <a:lumMod val="75000"/>
                  </a:schemeClr>
                </a:solidFill>
              </a:rPr>
              <a:t>Digitální kompetence 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1070692"/>
              </p:ext>
            </p:extLst>
          </p:nvPr>
        </p:nvGraphicFramePr>
        <p:xfrm>
          <a:off x="683568" y="959802"/>
          <a:ext cx="7776864" cy="5116480"/>
        </p:xfrm>
        <a:graphic>
          <a:graphicData uri="http://schemas.openxmlformats.org/drawingml/2006/table">
            <a:tbl>
              <a:tblPr/>
              <a:tblGrid>
                <a:gridCol w="1199517">
                  <a:extLst>
                    <a:ext uri="{9D8B030D-6E8A-4147-A177-3AD203B41FA5}">
                      <a16:colId xmlns:a16="http://schemas.microsoft.com/office/drawing/2014/main" xmlns="" val="879231374"/>
                    </a:ext>
                  </a:extLst>
                </a:gridCol>
                <a:gridCol w="2069165">
                  <a:extLst>
                    <a:ext uri="{9D8B030D-6E8A-4147-A177-3AD203B41FA5}">
                      <a16:colId xmlns:a16="http://schemas.microsoft.com/office/drawing/2014/main" xmlns="" val="2596424065"/>
                    </a:ext>
                  </a:extLst>
                </a:gridCol>
                <a:gridCol w="4508182">
                  <a:extLst>
                    <a:ext uri="{9D8B030D-6E8A-4147-A177-3AD203B41FA5}">
                      <a16:colId xmlns:a16="http://schemas.microsoft.com/office/drawing/2014/main" xmlns="" val="2115184519"/>
                    </a:ext>
                  </a:extLst>
                </a:gridCol>
              </a:tblGrid>
              <a:tr h="33277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Kategorie </a:t>
                      </a:r>
                    </a:p>
                  </a:txBody>
                  <a:tcPr marL="9199" marR="9199" marT="9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Číslo obecného cíle</a:t>
                      </a:r>
                    </a:p>
                  </a:txBody>
                  <a:tcPr marL="9199" marR="9199" marT="9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Obecný cíl </a:t>
                      </a:r>
                    </a:p>
                  </a:txBody>
                  <a:tcPr marL="248376" marR="9199" marT="9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12200695"/>
                  </a:ext>
                </a:extLst>
              </a:tr>
              <a:tr h="73835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199" marR="9199" marT="9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A22</a:t>
                      </a:r>
                    </a:p>
                  </a:txBody>
                  <a:tcPr marL="9199" marR="9199" marT="9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zvýšit motivaci pedagogů k rozvoji digitálních kompetencí</a:t>
                      </a:r>
                    </a:p>
                  </a:txBody>
                  <a:tcPr marL="248376" marR="9199" marT="9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39758252"/>
                  </a:ext>
                </a:extLst>
              </a:tr>
              <a:tr h="72795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199" marR="9199" marT="9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A23</a:t>
                      </a:r>
                    </a:p>
                  </a:txBody>
                  <a:tcPr marL="9199" marR="9199" marT="9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přiblížit obsah vzdělávání požadavkům  trhu práce</a:t>
                      </a:r>
                    </a:p>
                  </a:txBody>
                  <a:tcPr marL="248376" marR="9199" marT="9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83011389"/>
                  </a:ext>
                </a:extLst>
              </a:tr>
              <a:tr h="72795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199" marR="9199" marT="9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A24</a:t>
                      </a:r>
                    </a:p>
                  </a:txBody>
                  <a:tcPr marL="9199" marR="9199" marT="9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finančně více podporovat modernizaci vybavení škol</a:t>
                      </a:r>
                    </a:p>
                  </a:txBody>
                  <a:tcPr marL="248376" marR="9199" marT="9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55399414"/>
                  </a:ext>
                </a:extLst>
              </a:tr>
              <a:tr h="72795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199" marR="9199" marT="9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A25</a:t>
                      </a:r>
                    </a:p>
                  </a:txBody>
                  <a:tcPr marL="9199" marR="9199" marT="9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podpořit rozvoj  digitálních kompetencí žáků</a:t>
                      </a:r>
                    </a:p>
                  </a:txBody>
                  <a:tcPr marL="248376" marR="9199" marT="9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0171811"/>
                  </a:ext>
                </a:extLst>
              </a:tr>
              <a:tr h="109193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9199" marR="9199" marT="9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B23</a:t>
                      </a:r>
                    </a:p>
                  </a:txBody>
                  <a:tcPr marL="9199" marR="9199" marT="9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podpořit neformální vzdělávání v oblasti využívání digitálních technologií</a:t>
                      </a:r>
                    </a:p>
                  </a:txBody>
                  <a:tcPr marL="248376" marR="9199" marT="9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71995087"/>
                  </a:ext>
                </a:extLst>
              </a:tr>
              <a:tr h="76955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9199" marR="9199" marT="919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B24</a:t>
                      </a:r>
                    </a:p>
                  </a:txBody>
                  <a:tcPr marL="9199" marR="9199" marT="9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zlepšit úroveň digitálních kompetencí nepedagogických pracovníků</a:t>
                      </a:r>
                    </a:p>
                  </a:txBody>
                  <a:tcPr marL="248376" marR="9199" marT="9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37061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228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76283"/>
            <a:ext cx="5886370" cy="781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83568" y="116632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accent1">
                    <a:lumMod val="75000"/>
                  </a:schemeClr>
                </a:solidFill>
              </a:rPr>
              <a:t>Podpora odborného vzdělávání včetně spolupráce škol se zaměstnavateli 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/>
          </p:nvPr>
        </p:nvGraphicFramePr>
        <p:xfrm>
          <a:off x="395536" y="1316962"/>
          <a:ext cx="8352928" cy="4759320"/>
        </p:xfrm>
        <a:graphic>
          <a:graphicData uri="http://schemas.openxmlformats.org/drawingml/2006/table">
            <a:tbl>
              <a:tblPr/>
              <a:tblGrid>
                <a:gridCol w="1325862">
                  <a:extLst>
                    <a:ext uri="{9D8B030D-6E8A-4147-A177-3AD203B41FA5}">
                      <a16:colId xmlns:a16="http://schemas.microsoft.com/office/drawing/2014/main" xmlns="" val="1520055662"/>
                    </a:ext>
                  </a:extLst>
                </a:gridCol>
                <a:gridCol w="2342355">
                  <a:extLst>
                    <a:ext uri="{9D8B030D-6E8A-4147-A177-3AD203B41FA5}">
                      <a16:colId xmlns:a16="http://schemas.microsoft.com/office/drawing/2014/main" xmlns="" val="2432837853"/>
                    </a:ext>
                  </a:extLst>
                </a:gridCol>
                <a:gridCol w="4684711">
                  <a:extLst>
                    <a:ext uri="{9D8B030D-6E8A-4147-A177-3AD203B41FA5}">
                      <a16:colId xmlns:a16="http://schemas.microsoft.com/office/drawing/2014/main" xmlns="" val="2376688600"/>
                    </a:ext>
                  </a:extLst>
                </a:gridCol>
              </a:tblGrid>
              <a:tr h="25173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Kategorie 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Číslo obecného cíle</a:t>
                      </a:r>
                    </a:p>
                  </a:txBody>
                  <a:tcPr marL="7481" marR="7481" marT="7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Obecný cíl </a:t>
                      </a:r>
                    </a:p>
                  </a:txBody>
                  <a:tcPr marL="7481" marR="7481" marT="7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43552490"/>
                  </a:ext>
                </a:extLst>
              </a:tr>
              <a:tr h="55853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A1</a:t>
                      </a:r>
                    </a:p>
                  </a:txBody>
                  <a:tcPr marL="7481" marR="7481" marT="7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Finančně více podporovat odborné vzdělávání</a:t>
                      </a:r>
                    </a:p>
                  </a:txBody>
                  <a:tcPr marL="7481" marR="7481" marT="7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61862531"/>
                  </a:ext>
                </a:extLst>
              </a:tr>
              <a:tr h="55066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A2</a:t>
                      </a:r>
                    </a:p>
                  </a:txBody>
                  <a:tcPr marL="7481" marR="7481" marT="7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Přiblížit obsah odborného vzdělávání potřebám zaměstnavatelů</a:t>
                      </a:r>
                    </a:p>
                  </a:txBody>
                  <a:tcPr marL="7481" marR="7481" marT="7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55506838"/>
                  </a:ext>
                </a:extLst>
              </a:tr>
              <a:tr h="63719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A3</a:t>
                      </a:r>
                    </a:p>
                  </a:txBody>
                  <a:tcPr marL="7481" marR="7481" marT="7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Zajistit dostatečný počet kvalitních učitelů odborných předmětů</a:t>
                      </a:r>
                    </a:p>
                  </a:txBody>
                  <a:tcPr marL="7481" marR="7481" marT="7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58731647"/>
                  </a:ext>
                </a:extLst>
              </a:tr>
              <a:tr h="110133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A4</a:t>
                      </a:r>
                    </a:p>
                  </a:txBody>
                  <a:tcPr marL="7481" marR="7481" marT="7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Optimálně nastavit spolupráci všech zainteresovaných subjektů v oblasti podpory odborného vzdělávání v </a:t>
                      </a:r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kraji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1" marR="7481" marT="7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96898000"/>
                  </a:ext>
                </a:extLst>
              </a:tr>
              <a:tr h="82599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A5</a:t>
                      </a:r>
                    </a:p>
                  </a:txBody>
                  <a:tcPr marL="7481" marR="7481" marT="7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Motivovat žáky k technickému a odbornému vzdělávání a podporovat je v něm</a:t>
                      </a:r>
                    </a:p>
                  </a:txBody>
                  <a:tcPr marL="7481" marR="7481" marT="7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4352712"/>
                  </a:ext>
                </a:extLst>
              </a:tr>
              <a:tr h="83386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7481" marR="7481" marT="748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</a:t>
                      </a:r>
                    </a:p>
                  </a:txBody>
                  <a:tcPr marL="7481" marR="7481" marT="7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Zvýšit povědomí o možnostech odborného vzdělávání v rámci neformálního vzdělávání</a:t>
                      </a:r>
                    </a:p>
                  </a:txBody>
                  <a:tcPr marL="7481" marR="7481" marT="7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24031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481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76283"/>
            <a:ext cx="5886370" cy="781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83568" y="116632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accent1">
                    <a:lumMod val="75000"/>
                  </a:schemeClr>
                </a:solidFill>
              </a:rPr>
              <a:t>Rozvoj škol jako center dalšího profesního vzdělávání 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457200" y="1316963"/>
          <a:ext cx="8229599" cy="4593213"/>
        </p:xfrm>
        <a:graphic>
          <a:graphicData uri="http://schemas.openxmlformats.org/drawingml/2006/table">
            <a:tbl>
              <a:tblPr/>
              <a:tblGrid>
                <a:gridCol w="1152738">
                  <a:extLst>
                    <a:ext uri="{9D8B030D-6E8A-4147-A177-3AD203B41FA5}">
                      <a16:colId xmlns:a16="http://schemas.microsoft.com/office/drawing/2014/main" xmlns="" val="1033922725"/>
                    </a:ext>
                  </a:extLst>
                </a:gridCol>
                <a:gridCol w="2308447">
                  <a:extLst>
                    <a:ext uri="{9D8B030D-6E8A-4147-A177-3AD203B41FA5}">
                      <a16:colId xmlns:a16="http://schemas.microsoft.com/office/drawing/2014/main" xmlns="" val="3932849518"/>
                    </a:ext>
                  </a:extLst>
                </a:gridCol>
                <a:gridCol w="4768414">
                  <a:extLst>
                    <a:ext uri="{9D8B030D-6E8A-4147-A177-3AD203B41FA5}">
                      <a16:colId xmlns:a16="http://schemas.microsoft.com/office/drawing/2014/main" xmlns="" val="1781313843"/>
                    </a:ext>
                  </a:extLst>
                </a:gridCol>
              </a:tblGrid>
              <a:tr h="32022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Kategorie </a:t>
                      </a:r>
                    </a:p>
                  </a:txBody>
                  <a:tcPr marL="8919" marR="8919" marT="89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Číslo obecného cíle</a:t>
                      </a:r>
                    </a:p>
                  </a:txBody>
                  <a:tcPr marL="8919" marR="8919" marT="8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cs-CZ" sz="1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Obecný cíl </a:t>
                      </a:r>
                    </a:p>
                  </a:txBody>
                  <a:tcPr marL="8919" marR="8919" marT="8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94325641"/>
                  </a:ext>
                </a:extLst>
              </a:tr>
              <a:tr h="68047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8919" marR="8919" marT="89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B12</a:t>
                      </a:r>
                    </a:p>
                  </a:txBody>
                  <a:tcPr marL="8919" marR="8919" marT="8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Zvýšit motivaci pedagogů dále se vzdělávat (včetně zpřehlednění stávající nabídky)</a:t>
                      </a:r>
                    </a:p>
                  </a:txBody>
                  <a:tcPr marL="8919" marR="8919" marT="8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78814493"/>
                  </a:ext>
                </a:extLst>
              </a:tr>
              <a:tr h="60042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8919" marR="8919" marT="89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B13</a:t>
                      </a:r>
                    </a:p>
                  </a:txBody>
                  <a:tcPr marL="8919" marR="8919" marT="8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Přiblížit obsah dalšího profesního vzdělávání požadavkům trhu práce</a:t>
                      </a:r>
                    </a:p>
                  </a:txBody>
                  <a:tcPr marL="8919" marR="8919" marT="8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94711027"/>
                  </a:ext>
                </a:extLst>
              </a:tr>
              <a:tr h="90063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8919" marR="8919" marT="89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B14</a:t>
                      </a:r>
                    </a:p>
                  </a:txBody>
                  <a:tcPr marL="8919" marR="8919" marT="8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Rozvíjet školy jako kvalitní centra dalšího profesního vzdělávání a zvýšit jejich motivaci k  vlastnímu marketingu</a:t>
                      </a:r>
                    </a:p>
                  </a:txBody>
                  <a:tcPr marL="8919" marR="8919" marT="8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99559380"/>
                  </a:ext>
                </a:extLst>
              </a:tr>
              <a:tr h="30021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8919" marR="8919" marT="89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B15</a:t>
                      </a:r>
                    </a:p>
                  </a:txBody>
                  <a:tcPr marL="8919" marR="8919" marT="8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Zvýšit úroveň dalšího profesního vzdělávání na školách</a:t>
                      </a:r>
                    </a:p>
                  </a:txBody>
                  <a:tcPr marL="8919" marR="8919" marT="8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07210952"/>
                  </a:ext>
                </a:extLst>
              </a:tr>
              <a:tr h="60042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8919" marR="8919" marT="89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</a:t>
                      </a:r>
                    </a:p>
                  </a:txBody>
                  <a:tcPr marL="8919" marR="8919" marT="8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Finančně více podporovat další profesní vzdělávání na školách</a:t>
                      </a:r>
                    </a:p>
                  </a:txBody>
                  <a:tcPr marL="8919" marR="8919" marT="8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12867483"/>
                  </a:ext>
                </a:extLst>
              </a:tr>
              <a:tr h="60042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8919" marR="8919" marT="89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C6</a:t>
                      </a:r>
                    </a:p>
                  </a:txBody>
                  <a:tcPr marL="8919" marR="8919" marT="8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Zaměřit se v dalším profesním vzdělávání i na cílovou skupinu 50+</a:t>
                      </a:r>
                    </a:p>
                  </a:txBody>
                  <a:tcPr marL="8919" marR="8919" marT="8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75284109"/>
                  </a:ext>
                </a:extLst>
              </a:tr>
              <a:tr h="59041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8919" marR="8919" marT="89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</a:t>
                      </a:r>
                    </a:p>
                  </a:txBody>
                  <a:tcPr marL="8919" marR="8919" marT="8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Vytvořit podmínky pro studium andragogiky v regionu</a:t>
                      </a:r>
                    </a:p>
                  </a:txBody>
                  <a:tcPr marL="8919" marR="8919" marT="8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3466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94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76283"/>
            <a:ext cx="5886370" cy="781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83568" y="116632"/>
            <a:ext cx="77768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accent1">
                    <a:lumMod val="75000"/>
                  </a:schemeClr>
                </a:solidFill>
              </a:rPr>
              <a:t>Rozvoj kariérového poradenství včetně prevence předčasných odchodů ze vzdělávání  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573603" y="1870959"/>
          <a:ext cx="7996793" cy="4255203"/>
        </p:xfrm>
        <a:graphic>
          <a:graphicData uri="http://schemas.openxmlformats.org/drawingml/2006/table">
            <a:tbl>
              <a:tblPr/>
              <a:tblGrid>
                <a:gridCol w="1110237">
                  <a:extLst>
                    <a:ext uri="{9D8B030D-6E8A-4147-A177-3AD203B41FA5}">
                      <a16:colId xmlns:a16="http://schemas.microsoft.com/office/drawing/2014/main" xmlns="" val="3669718738"/>
                    </a:ext>
                  </a:extLst>
                </a:gridCol>
                <a:gridCol w="2047771">
                  <a:extLst>
                    <a:ext uri="{9D8B030D-6E8A-4147-A177-3AD203B41FA5}">
                      <a16:colId xmlns:a16="http://schemas.microsoft.com/office/drawing/2014/main" xmlns="" val="2781183651"/>
                    </a:ext>
                  </a:extLst>
                </a:gridCol>
                <a:gridCol w="4838785">
                  <a:extLst>
                    <a:ext uri="{9D8B030D-6E8A-4147-A177-3AD203B41FA5}">
                      <a16:colId xmlns:a16="http://schemas.microsoft.com/office/drawing/2014/main" xmlns="" val="1067121054"/>
                    </a:ext>
                  </a:extLst>
                </a:gridCol>
              </a:tblGrid>
              <a:tr h="27846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Kategorie </a:t>
                      </a:r>
                    </a:p>
                  </a:txBody>
                  <a:tcPr marL="9256" marR="9256" marT="92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Číslo obecného cíle</a:t>
                      </a:r>
                    </a:p>
                  </a:txBody>
                  <a:tcPr marL="9256" marR="9256" marT="92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Obecný cíl </a:t>
                      </a:r>
                    </a:p>
                  </a:txBody>
                  <a:tcPr marL="9256" marR="9256" marT="92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8981804"/>
                  </a:ext>
                </a:extLst>
              </a:tr>
              <a:tr h="61783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9256" marR="9256" marT="92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B3</a:t>
                      </a:r>
                    </a:p>
                  </a:txBody>
                  <a:tcPr marL="9256" marR="9256" marT="92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l" fontAlgn="b"/>
                      <a:r>
                        <a:rPr lang="cs-CZ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Přiblížit obsah vzdělávání požadavkům trhu práce</a:t>
                      </a:r>
                    </a:p>
                  </a:txBody>
                  <a:tcPr marL="9256" marR="9256" marT="92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83672460"/>
                  </a:ext>
                </a:extLst>
              </a:tr>
              <a:tr h="60912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9256" marR="9256" marT="92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B4</a:t>
                      </a:r>
                    </a:p>
                  </a:txBody>
                  <a:tcPr marL="9256" marR="9256" marT="92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l" fontAlgn="b"/>
                      <a:r>
                        <a:rPr lang="cs-CZ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Snížit podíl osob, které předčasně ukončují školní docházku</a:t>
                      </a:r>
                    </a:p>
                  </a:txBody>
                  <a:tcPr marL="9256" marR="9256" marT="92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81048047"/>
                  </a:ext>
                </a:extLst>
              </a:tr>
              <a:tr h="30456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9256" marR="9256" marT="92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B5</a:t>
                      </a:r>
                    </a:p>
                  </a:txBody>
                  <a:tcPr marL="9256" marR="9256" marT="92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l" fontAlgn="b"/>
                      <a:r>
                        <a:rPr lang="cs-CZ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Posílit roli kariérového poradenství ve školách</a:t>
                      </a:r>
                    </a:p>
                  </a:txBody>
                  <a:tcPr marL="9256" marR="9256" marT="92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80941478"/>
                  </a:ext>
                </a:extLst>
              </a:tr>
              <a:tr h="60912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9256" marR="9256" marT="92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B6</a:t>
                      </a:r>
                    </a:p>
                  </a:txBody>
                  <a:tcPr marL="9256" marR="9256" marT="92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l" fontAlgn="b"/>
                      <a:r>
                        <a:rPr lang="cs-CZ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Podporovat kvalitní neformální vzdělávání a zvýšit jeho propagaci</a:t>
                      </a:r>
                    </a:p>
                  </a:txBody>
                  <a:tcPr marL="9256" marR="9256" marT="92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86001378"/>
                  </a:ext>
                </a:extLst>
              </a:tr>
              <a:tr h="60912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9256" marR="9256" marT="92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B7</a:t>
                      </a:r>
                    </a:p>
                  </a:txBody>
                  <a:tcPr marL="9256" marR="9256" marT="92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l" fontAlgn="b"/>
                      <a:r>
                        <a:rPr lang="cs-CZ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Zlepšit provázanost formálního a neformálního vzdělávání</a:t>
                      </a:r>
                    </a:p>
                  </a:txBody>
                  <a:tcPr marL="9256" marR="9256" marT="92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20503045"/>
                  </a:ext>
                </a:extLst>
              </a:tr>
              <a:tr h="60912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9256" marR="9256" marT="92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B8</a:t>
                      </a:r>
                    </a:p>
                  </a:txBody>
                  <a:tcPr marL="9256" marR="9256" marT="92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l" fontAlgn="b"/>
                      <a:r>
                        <a:rPr lang="cs-CZ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Podpořit modernizaci vybavení škol (včetně využití spolupráce s ostatními subjekty)</a:t>
                      </a:r>
                    </a:p>
                  </a:txBody>
                  <a:tcPr marL="9256" marR="9256" marT="92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55786188"/>
                  </a:ext>
                </a:extLst>
              </a:tr>
              <a:tr h="61783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9256" marR="9256" marT="92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</a:t>
                      </a:r>
                    </a:p>
                  </a:txBody>
                  <a:tcPr marL="9256" marR="9256" marT="92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l" fontAlgn="b"/>
                      <a:r>
                        <a:rPr lang="cs-CZ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Snížit finanční náročnost neformálního vzdělávání</a:t>
                      </a:r>
                    </a:p>
                  </a:txBody>
                  <a:tcPr marL="9256" marR="9256" marT="92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536432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499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76283"/>
            <a:ext cx="5886370" cy="781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83568" y="116632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accent1">
                    <a:lumMod val="75000"/>
                  </a:schemeClr>
                </a:solidFill>
              </a:rPr>
              <a:t>Podpora inkluze 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467544" y="980727"/>
          <a:ext cx="8219256" cy="4942880"/>
        </p:xfrm>
        <a:graphic>
          <a:graphicData uri="http://schemas.openxmlformats.org/drawingml/2006/table">
            <a:tbl>
              <a:tblPr/>
              <a:tblGrid>
                <a:gridCol w="1087843">
                  <a:extLst>
                    <a:ext uri="{9D8B030D-6E8A-4147-A177-3AD203B41FA5}">
                      <a16:colId xmlns:a16="http://schemas.microsoft.com/office/drawing/2014/main" xmlns="" val="2600106472"/>
                    </a:ext>
                  </a:extLst>
                </a:gridCol>
                <a:gridCol w="1897681">
                  <a:extLst>
                    <a:ext uri="{9D8B030D-6E8A-4147-A177-3AD203B41FA5}">
                      <a16:colId xmlns:a16="http://schemas.microsoft.com/office/drawing/2014/main" xmlns="" val="3485533571"/>
                    </a:ext>
                  </a:extLst>
                </a:gridCol>
                <a:gridCol w="5233732">
                  <a:extLst>
                    <a:ext uri="{9D8B030D-6E8A-4147-A177-3AD203B41FA5}">
                      <a16:colId xmlns:a16="http://schemas.microsoft.com/office/drawing/2014/main" xmlns="" val="3426911580"/>
                    </a:ext>
                  </a:extLst>
                </a:gridCol>
              </a:tblGrid>
              <a:tr h="34839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Kategorie </a:t>
                      </a:r>
                    </a:p>
                  </a:txBody>
                  <a:tcPr marL="9077" marR="9077" marT="90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Číslo obecného cíle</a:t>
                      </a:r>
                    </a:p>
                  </a:txBody>
                  <a:tcPr marL="9077" marR="9077" marT="90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cs-CZ" sz="1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Obecný cíl </a:t>
                      </a:r>
                    </a:p>
                  </a:txBody>
                  <a:tcPr marL="9077" marR="9077" marT="90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3838600"/>
                  </a:ext>
                </a:extLst>
              </a:tr>
              <a:tr h="77300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9077" marR="9077" marT="90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B9</a:t>
                      </a:r>
                    </a:p>
                  </a:txBody>
                  <a:tcPr marL="9077" marR="9077" marT="90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Snížit podíl osob, které předčasně ukončují školní docházku</a:t>
                      </a:r>
                    </a:p>
                  </a:txBody>
                  <a:tcPr marL="9077" marR="9077" marT="90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66367905"/>
                  </a:ext>
                </a:extLst>
              </a:tr>
              <a:tr h="114317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9077" marR="9077" marT="90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B10</a:t>
                      </a:r>
                    </a:p>
                  </a:txBody>
                  <a:tcPr marL="9077" marR="9077" marT="90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Posílit personální kapacity škol a poradenských zařízení a zvýšit motivaci učitelů ke vzájemné spolupráci</a:t>
                      </a:r>
                    </a:p>
                  </a:txBody>
                  <a:tcPr marL="9077" marR="9077" marT="90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54242514"/>
                  </a:ext>
                </a:extLst>
              </a:tr>
              <a:tr h="76211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9077" marR="9077" marT="90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B11</a:t>
                      </a:r>
                    </a:p>
                  </a:txBody>
                  <a:tcPr marL="9077" marR="9077" marT="90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pl-PL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Podporovat spolupráci/komunikaci školy s rodinou </a:t>
                      </a:r>
                    </a:p>
                  </a:txBody>
                  <a:tcPr marL="9077" marR="9077" marT="90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3392789"/>
                  </a:ext>
                </a:extLst>
              </a:tr>
              <a:tr h="76211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9077" marR="9077" marT="90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</a:t>
                      </a:r>
                    </a:p>
                  </a:txBody>
                  <a:tcPr marL="9077" marR="9077" marT="90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Podpořit vzdělávání a zvýšit motivaci pedagogů v oblasti inkluze</a:t>
                      </a:r>
                    </a:p>
                  </a:txBody>
                  <a:tcPr marL="9077" marR="9077" marT="90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61290786"/>
                  </a:ext>
                </a:extLst>
              </a:tr>
              <a:tr h="38105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9077" marR="9077" marT="90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C3</a:t>
                      </a:r>
                    </a:p>
                  </a:txBody>
                  <a:tcPr marL="9077" marR="9077" marT="90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Snížit finanční náročnost neformálního vzdělávání</a:t>
                      </a:r>
                    </a:p>
                  </a:txBody>
                  <a:tcPr marL="9077" marR="9077" marT="90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90393356"/>
                  </a:ext>
                </a:extLst>
              </a:tr>
              <a:tr h="77300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9077" marR="9077" marT="90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C4</a:t>
                      </a:r>
                    </a:p>
                  </a:txBody>
                  <a:tcPr marL="9077" marR="9077" marT="90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cs-CZ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Zefektivnit finanční podporu inkluzivního vzdělávání</a:t>
                      </a:r>
                    </a:p>
                  </a:txBody>
                  <a:tcPr marL="9077" marR="9077" marT="90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56399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387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76283"/>
            <a:ext cx="5886370" cy="781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83568" y="439796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accent1">
                    <a:lumMod val="75000"/>
                  </a:schemeClr>
                </a:solidFill>
              </a:rPr>
              <a:t>Rozvoj výuky cizích jazyků 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683568" y="1772816"/>
          <a:ext cx="7723831" cy="3320430"/>
        </p:xfrm>
        <a:graphic>
          <a:graphicData uri="http://schemas.openxmlformats.org/drawingml/2006/table">
            <a:tbl>
              <a:tblPr/>
              <a:tblGrid>
                <a:gridCol w="1150902">
                  <a:extLst>
                    <a:ext uri="{9D8B030D-6E8A-4147-A177-3AD203B41FA5}">
                      <a16:colId xmlns:a16="http://schemas.microsoft.com/office/drawing/2014/main" xmlns="" val="2991294059"/>
                    </a:ext>
                  </a:extLst>
                </a:gridCol>
                <a:gridCol w="2097199">
                  <a:extLst>
                    <a:ext uri="{9D8B030D-6E8A-4147-A177-3AD203B41FA5}">
                      <a16:colId xmlns:a16="http://schemas.microsoft.com/office/drawing/2014/main" xmlns="" val="3820697423"/>
                    </a:ext>
                  </a:extLst>
                </a:gridCol>
                <a:gridCol w="4475730">
                  <a:extLst>
                    <a:ext uri="{9D8B030D-6E8A-4147-A177-3AD203B41FA5}">
                      <a16:colId xmlns:a16="http://schemas.microsoft.com/office/drawing/2014/main" xmlns="" val="1056143337"/>
                    </a:ext>
                  </a:extLst>
                </a:gridCol>
              </a:tblGrid>
              <a:tr h="30445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Kategorie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Číslo obecného cíle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Obecný cíl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90647858"/>
                  </a:ext>
                </a:extLst>
              </a:tr>
              <a:tr h="34250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Podpora mobility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92302786"/>
                  </a:ext>
                </a:extLst>
              </a:tr>
              <a:tr h="99898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Podporovat jazykové vzdělávání ve vztahu k regionálním specifikům kraje (geografická poloha LK)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25133406"/>
                  </a:ext>
                </a:extLst>
              </a:tr>
              <a:tr h="99898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Podpořit vzdělávání a zvýšit motivaci pedagogů v oblasti jazykového vzdělávání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58223743"/>
                  </a:ext>
                </a:extLst>
              </a:tr>
              <a:tr h="67550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Zvýšit podporu zájmového jazykového vzdělávání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03004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010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76283"/>
            <a:ext cx="5886370" cy="781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83568" y="436201"/>
            <a:ext cx="777686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500" b="1" dirty="0" smtClean="0">
                <a:solidFill>
                  <a:schemeClr val="accent1">
                    <a:lumMod val="75000"/>
                  </a:schemeClr>
                </a:solidFill>
              </a:rPr>
              <a:t>Zkvalitnění péče o žáky nadané a talentované 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891295"/>
              </p:ext>
            </p:extLst>
          </p:nvPr>
        </p:nvGraphicFramePr>
        <p:xfrm>
          <a:off x="787400" y="1581954"/>
          <a:ext cx="7569200" cy="4413885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xmlns="" val="1601753756"/>
                    </a:ext>
                  </a:extLst>
                </a:gridCol>
                <a:gridCol w="2108200">
                  <a:extLst>
                    <a:ext uri="{9D8B030D-6E8A-4147-A177-3AD203B41FA5}">
                      <a16:colId xmlns:a16="http://schemas.microsoft.com/office/drawing/2014/main" xmlns="" val="3318377572"/>
                    </a:ext>
                  </a:extLst>
                </a:gridCol>
                <a:gridCol w="4318000">
                  <a:extLst>
                    <a:ext uri="{9D8B030D-6E8A-4147-A177-3AD203B41FA5}">
                      <a16:colId xmlns:a16="http://schemas.microsoft.com/office/drawing/2014/main" xmlns="" val="2420165755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Kategorie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Číslo obecného cíle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Obecný cíl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7724528"/>
                  </a:ext>
                </a:extLst>
              </a:tr>
              <a:tr h="60007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Zlepšit vzdělávání nadaných a talentovaných žáků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04148569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Podpořit vzdělávání pedagogických pracovníků v oblasti zkvalitnění péče o žáky nadané a talentované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89602468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Podporovat zájmové a neformální vzdělávání pro nadané a talentované žáky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82181636"/>
                  </a:ext>
                </a:extLst>
              </a:tr>
              <a:tr h="88582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Zlepšit spolupráci mezi školami, zaměstnavateli a ostatními aktéry na trhu práce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26730821"/>
                  </a:ext>
                </a:extLst>
              </a:tr>
              <a:tr h="60007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Zvýšit motivaci pedagogických pracovníků k práci s nadanými a talentovanými žáky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17172315"/>
                  </a:ext>
                </a:extLst>
              </a:tr>
              <a:tr h="60007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Zvýšit finanční podporu nadaných a talentovaných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53170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060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76283"/>
            <a:ext cx="5886370" cy="781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83568" y="116632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accent1">
                    <a:lumMod val="75000"/>
                  </a:schemeClr>
                </a:solidFill>
              </a:rPr>
              <a:t>Čtenářská a matematická gramotnost 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827584" y="762963"/>
          <a:ext cx="7344816" cy="5363197"/>
        </p:xfrm>
        <a:graphic>
          <a:graphicData uri="http://schemas.openxmlformats.org/drawingml/2006/table">
            <a:tbl>
              <a:tblPr/>
              <a:tblGrid>
                <a:gridCol w="1054280">
                  <a:extLst>
                    <a:ext uri="{9D8B030D-6E8A-4147-A177-3AD203B41FA5}">
                      <a16:colId xmlns:a16="http://schemas.microsoft.com/office/drawing/2014/main" xmlns="" val="1361187650"/>
                    </a:ext>
                  </a:extLst>
                </a:gridCol>
                <a:gridCol w="1909418">
                  <a:extLst>
                    <a:ext uri="{9D8B030D-6E8A-4147-A177-3AD203B41FA5}">
                      <a16:colId xmlns:a16="http://schemas.microsoft.com/office/drawing/2014/main" xmlns="" val="418751877"/>
                    </a:ext>
                  </a:extLst>
                </a:gridCol>
                <a:gridCol w="4381118">
                  <a:extLst>
                    <a:ext uri="{9D8B030D-6E8A-4147-A177-3AD203B41FA5}">
                      <a16:colId xmlns:a16="http://schemas.microsoft.com/office/drawing/2014/main" xmlns="" val="4009050870"/>
                    </a:ext>
                  </a:extLst>
                </a:gridCol>
              </a:tblGrid>
              <a:tr h="27328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Kategorie </a:t>
                      </a:r>
                    </a:p>
                  </a:txBody>
                  <a:tcPr marL="7207" marR="7207" marT="72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Číslo obecného cíle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Obecný cíl 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3126008"/>
                  </a:ext>
                </a:extLst>
              </a:tr>
              <a:tr h="58072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7207" marR="7207" marT="72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B17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Podporovat motivaci žáků ke čtenářské a matematické gramotnosti</a:t>
                      </a:r>
                    </a:p>
                  </a:txBody>
                  <a:tcPr marL="7207" marR="7207" marT="7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18396845"/>
                  </a:ext>
                </a:extLst>
              </a:tr>
              <a:tr h="89671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7207" marR="7207" marT="72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B18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Podporovat rozvoj kompetencí žáků (čtenářská, matematická, finanční gramotnost atd.)</a:t>
                      </a:r>
                    </a:p>
                  </a:txBody>
                  <a:tcPr marL="7207" marR="7207" marT="7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5102708"/>
                  </a:ext>
                </a:extLst>
              </a:tr>
              <a:tr h="91379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7207" marR="7207" marT="72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B19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Podporovat vzdělávání pedagogických pracovníků k rozvoji čtenářské a matematické gramotnosti</a:t>
                      </a:r>
                    </a:p>
                  </a:txBody>
                  <a:tcPr marL="7207" marR="7207" marT="7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74476129"/>
                  </a:ext>
                </a:extLst>
              </a:tr>
              <a:tr h="89671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7207" marR="7207" marT="72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B20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Finančně více podporovat modernizaci vybavení pro podporu čtenářské a matematické gramotnosti </a:t>
                      </a:r>
                    </a:p>
                  </a:txBody>
                  <a:tcPr marL="7207" marR="7207" marT="7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08624127"/>
                  </a:ext>
                </a:extLst>
              </a:tr>
              <a:tr h="59780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7207" marR="7207" marT="72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C8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Propagovat a popularizovat čtenářskou gramotnost</a:t>
                      </a:r>
                    </a:p>
                  </a:txBody>
                  <a:tcPr marL="7207" marR="7207" marT="7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13661430"/>
                  </a:ext>
                </a:extLst>
              </a:tr>
              <a:tr h="89671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7207" marR="7207" marT="72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C9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Zvýšit motivaci pedagogických pracovníků k výuce čtenářské a matematické gramotnosti</a:t>
                      </a:r>
                    </a:p>
                  </a:txBody>
                  <a:tcPr marL="7207" marR="7207" marT="7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12757918"/>
                  </a:ext>
                </a:extLst>
              </a:tr>
              <a:tr h="30744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7207" marR="7207" marT="72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</a:t>
                      </a:r>
                    </a:p>
                  </a:txBody>
                  <a:tcPr marL="7207" marR="7207" marT="72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Zlepšit spolupráci škol a knihoven</a:t>
                      </a:r>
                    </a:p>
                  </a:txBody>
                  <a:tcPr marL="7207" marR="7207" marT="720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15600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47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72" y="377280"/>
            <a:ext cx="9065428" cy="648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dnadpis 2"/>
          <p:cNvSpPr txBox="1">
            <a:spLocks/>
          </p:cNvSpPr>
          <p:nvPr/>
        </p:nvSpPr>
        <p:spPr>
          <a:xfrm>
            <a:off x="496174" y="1556792"/>
            <a:ext cx="6696744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9263" lvl="1" indent="-449263">
              <a:buFont typeface="Wingdings" panose="05000000000000000000" pitchFamily="2" charset="2"/>
              <a:buChar char="q"/>
            </a:pP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683568" y="546353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accent1">
                    <a:lumMod val="75000"/>
                  </a:schemeClr>
                </a:solidFill>
              </a:rPr>
              <a:t>1. Vyhodnocení </a:t>
            </a:r>
            <a:r>
              <a:rPr lang="cs-CZ" sz="3600" b="1" dirty="0">
                <a:solidFill>
                  <a:schemeClr val="accent1">
                    <a:lumMod val="75000"/>
                  </a:schemeClr>
                </a:solidFill>
              </a:rPr>
              <a:t>KAP LK I</a:t>
            </a:r>
            <a:r>
              <a:rPr lang="cs-CZ" sz="3600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cs-CZ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22036" y="1383047"/>
            <a:ext cx="744501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průběžný monitoring aktivit subjektů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souhrnné vyhodnocení realizace </a:t>
            </a:r>
            <a:b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KAP LK I. k 12/2018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odklad pro setkání </a:t>
            </a:r>
            <a:b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tzv. </a:t>
            </a:r>
            <a:r>
              <a:rPr lang="cs-CZ" sz="3200" i="1" dirty="0" smtClean="0">
                <a:solidFill>
                  <a:schemeClr val="accent1">
                    <a:lumMod val="75000"/>
                  </a:schemeClr>
                </a:solidFill>
              </a:rPr>
              <a:t>odborných </a:t>
            </a:r>
            <a:r>
              <a:rPr lang="cs-CZ" sz="3200" i="1" dirty="0" err="1" smtClean="0">
                <a:solidFill>
                  <a:schemeClr val="accent1">
                    <a:lumMod val="75000"/>
                  </a:schemeClr>
                </a:solidFill>
              </a:rPr>
              <a:t>minitýmů</a:t>
            </a:r>
            <a:r>
              <a:rPr lang="cs-CZ" sz="32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endParaRPr lang="cs-CZ" sz="3200" i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58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76283"/>
            <a:ext cx="5886370" cy="781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83568" y="116632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accent1">
                    <a:lumMod val="75000"/>
                  </a:schemeClr>
                </a:solidFill>
              </a:rPr>
              <a:t>Podpora kompetencí k podnikavosti, iniciativě a kreativitě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9896397"/>
              </p:ext>
            </p:extLst>
          </p:nvPr>
        </p:nvGraphicFramePr>
        <p:xfrm>
          <a:off x="683568" y="1316960"/>
          <a:ext cx="7776864" cy="4711718"/>
        </p:xfrm>
        <a:graphic>
          <a:graphicData uri="http://schemas.openxmlformats.org/drawingml/2006/table">
            <a:tbl>
              <a:tblPr/>
              <a:tblGrid>
                <a:gridCol w="1140113">
                  <a:extLst>
                    <a:ext uri="{9D8B030D-6E8A-4147-A177-3AD203B41FA5}">
                      <a16:colId xmlns:a16="http://schemas.microsoft.com/office/drawing/2014/main" xmlns="" val="1426299352"/>
                    </a:ext>
                  </a:extLst>
                </a:gridCol>
                <a:gridCol w="2101020">
                  <a:extLst>
                    <a:ext uri="{9D8B030D-6E8A-4147-A177-3AD203B41FA5}">
                      <a16:colId xmlns:a16="http://schemas.microsoft.com/office/drawing/2014/main" xmlns="" val="2990446007"/>
                    </a:ext>
                  </a:extLst>
                </a:gridCol>
                <a:gridCol w="4535731">
                  <a:extLst>
                    <a:ext uri="{9D8B030D-6E8A-4147-A177-3AD203B41FA5}">
                      <a16:colId xmlns:a16="http://schemas.microsoft.com/office/drawing/2014/main" xmlns="" val="1806997237"/>
                    </a:ext>
                  </a:extLst>
                </a:gridCol>
              </a:tblGrid>
              <a:tr h="32848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Kategorie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Číslo obecného cíle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Obecný cíl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78968044"/>
                  </a:ext>
                </a:extLst>
              </a:tr>
              <a:tr h="106757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Zvýšit motivaci dětí, žáků a studentů k rozvoji kompetencí v oblasti podnikavosti, kreativity a iniciativy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77324057"/>
                  </a:ext>
                </a:extLst>
              </a:tr>
              <a:tr h="71856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Zlepšit spolupráci škol a ostatních subjektů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56102367"/>
                  </a:ext>
                </a:extLst>
              </a:tr>
              <a:tr h="71856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Přiblížit obsah vzdělávání požadavkům trhu práce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36379257"/>
                  </a:ext>
                </a:extLst>
              </a:tr>
              <a:tr h="114970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Podporovat rozvoj pedagogických dovedností (včetně spolupráce s ostatními subjekty)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07970623"/>
                  </a:ext>
                </a:extLst>
              </a:tr>
              <a:tr h="7288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Zlepšit provázanost formálního a neformálního vzdělávání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715536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2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72" y="377280"/>
            <a:ext cx="9065428" cy="648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dnadpis 2"/>
          <p:cNvSpPr txBox="1">
            <a:spLocks/>
          </p:cNvSpPr>
          <p:nvPr/>
        </p:nvSpPr>
        <p:spPr>
          <a:xfrm>
            <a:off x="496174" y="1556792"/>
            <a:ext cx="6696744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9263" lvl="1" indent="-449263">
              <a:buFont typeface="Wingdings" panose="05000000000000000000" pitchFamily="2" charset="2"/>
              <a:buChar char="q"/>
            </a:pP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683568" y="546353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chemeClr val="accent1">
                    <a:lumMod val="75000"/>
                  </a:schemeClr>
                </a:solidFill>
              </a:rPr>
              <a:t>7</a:t>
            </a:r>
            <a:r>
              <a:rPr lang="cs-CZ" sz="3600" b="1" dirty="0" smtClean="0">
                <a:solidFill>
                  <a:schemeClr val="accent1">
                    <a:lumMod val="75000"/>
                  </a:schemeClr>
                </a:solidFill>
              </a:rPr>
              <a:t>. Finální podoba </a:t>
            </a:r>
            <a:r>
              <a:rPr lang="cs-CZ" sz="3600" b="1" dirty="0">
                <a:solidFill>
                  <a:schemeClr val="accent1">
                    <a:lumMod val="75000"/>
                  </a:schemeClr>
                </a:solidFill>
              </a:rPr>
              <a:t>KAP LK </a:t>
            </a:r>
            <a:r>
              <a:rPr lang="cs-CZ" sz="3600" b="1" dirty="0" smtClean="0">
                <a:solidFill>
                  <a:schemeClr val="accent1">
                    <a:lumMod val="75000"/>
                  </a:schemeClr>
                </a:solidFill>
              </a:rPr>
              <a:t>II</a:t>
            </a:r>
            <a:r>
              <a:rPr lang="cs-CZ" sz="3600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cs-CZ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78572" y="1355542"/>
            <a:ext cx="7445019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71550" lvl="1" indent="-514350">
              <a:spcBef>
                <a:spcPts val="1200"/>
              </a:spcBef>
              <a:buFont typeface="+mj-lt"/>
              <a:buAutoNum type="alphaUcPeriod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Úvod</a:t>
            </a:r>
          </a:p>
          <a:p>
            <a:pPr marL="971550" lvl="1" indent="-514350">
              <a:spcBef>
                <a:spcPts val="1200"/>
              </a:spcBef>
              <a:buFont typeface="+mj-lt"/>
              <a:buAutoNum type="alphaUcPeriod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Metodika </a:t>
            </a:r>
            <a:endParaRPr lang="cs-CZ" sz="3200" dirty="0">
              <a:solidFill>
                <a:schemeClr val="accent1">
                  <a:lumMod val="75000"/>
                </a:schemeClr>
              </a:solidFill>
            </a:endParaRPr>
          </a:p>
          <a:p>
            <a:pPr marL="971550" lvl="1" indent="-514350">
              <a:spcBef>
                <a:spcPts val="1200"/>
              </a:spcBef>
              <a:buFont typeface="+mj-lt"/>
              <a:buAutoNum type="alphaUcPeriod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Analýza potřeb v území </a:t>
            </a:r>
          </a:p>
          <a:p>
            <a:pPr marL="971550" lvl="1" indent="-514350">
              <a:spcBef>
                <a:spcPts val="1200"/>
              </a:spcBef>
              <a:buFont typeface="+mj-lt"/>
              <a:buAutoNum type="alphaUcPeriod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Analýza potřeb škol</a:t>
            </a:r>
          </a:p>
          <a:p>
            <a:pPr marL="971550" lvl="1" indent="-514350">
              <a:spcBef>
                <a:spcPts val="1200"/>
              </a:spcBef>
              <a:buFont typeface="+mj-lt"/>
              <a:buAutoNum type="alphaUcPeriod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Porovnání KAP LK I. a KAP LK II. </a:t>
            </a:r>
          </a:p>
          <a:p>
            <a:pPr marL="971550" lvl="1" indent="-514350">
              <a:spcBef>
                <a:spcPts val="1200"/>
              </a:spcBef>
              <a:buFont typeface="+mj-lt"/>
              <a:buAutoNum type="alphaUcPeriod"/>
            </a:pPr>
            <a:r>
              <a:rPr lang="cs-CZ" sz="3200" dirty="0" err="1" smtClean="0">
                <a:solidFill>
                  <a:schemeClr val="accent1">
                    <a:lumMod val="75000"/>
                  </a:schemeClr>
                </a:solidFill>
              </a:rPr>
              <a:t>Prioritizace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971550" lvl="1" indent="-514350">
              <a:spcBef>
                <a:spcPts val="1200"/>
              </a:spcBef>
              <a:buFont typeface="+mj-lt"/>
              <a:buAutoNum type="alphaUcPeriod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KAP LK II. (pavouk)</a:t>
            </a:r>
          </a:p>
        </p:txBody>
      </p:sp>
    </p:spTree>
    <p:extLst>
      <p:ext uri="{BB962C8B-B14F-4D97-AF65-F5344CB8AC3E}">
        <p14:creationId xmlns:p14="http://schemas.microsoft.com/office/powerpoint/2010/main" val="80057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5588"/>
            <a:ext cx="9065428" cy="648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5994" y="2204864"/>
            <a:ext cx="6706286" cy="3672408"/>
          </a:xfrm>
        </p:spPr>
        <p:txBody>
          <a:bodyPr>
            <a:normAutofit/>
          </a:bodyPr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85994" y="620688"/>
            <a:ext cx="814644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000" b="1" dirty="0" smtClean="0">
                <a:solidFill>
                  <a:schemeClr val="accent1">
                    <a:lumMod val="75000"/>
                  </a:schemeClr>
                </a:solidFill>
              </a:rPr>
              <a:t>Děkujeme za pozornost </a:t>
            </a:r>
          </a:p>
        </p:txBody>
      </p:sp>
    </p:spTree>
    <p:extLst>
      <p:ext uri="{BB962C8B-B14F-4D97-AF65-F5344CB8AC3E}">
        <p14:creationId xmlns:p14="http://schemas.microsoft.com/office/powerpoint/2010/main" val="337810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72" y="367613"/>
            <a:ext cx="9065428" cy="648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dnadpis 2"/>
          <p:cNvSpPr txBox="1">
            <a:spLocks/>
          </p:cNvSpPr>
          <p:nvPr/>
        </p:nvSpPr>
        <p:spPr>
          <a:xfrm>
            <a:off x="496174" y="1556792"/>
            <a:ext cx="6696744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9263" lvl="1" indent="-449263">
              <a:buFont typeface="Wingdings" panose="05000000000000000000" pitchFamily="2" charset="2"/>
              <a:buChar char="q"/>
            </a:pP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683568" y="546353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cs-CZ" sz="3600" b="1" dirty="0" smtClean="0">
                <a:solidFill>
                  <a:schemeClr val="accent1">
                    <a:lumMod val="75000"/>
                  </a:schemeClr>
                </a:solidFill>
              </a:rPr>
              <a:t>. Setkání </a:t>
            </a:r>
            <a:r>
              <a:rPr lang="cs-CZ" sz="3600" b="1" dirty="0">
                <a:solidFill>
                  <a:schemeClr val="accent1">
                    <a:lumMod val="75000"/>
                  </a:schemeClr>
                </a:solidFill>
              </a:rPr>
              <a:t>odborných </a:t>
            </a:r>
            <a:r>
              <a:rPr lang="cs-CZ" sz="3600" b="1" dirty="0" err="1" smtClean="0">
                <a:solidFill>
                  <a:schemeClr val="accent1">
                    <a:lumMod val="75000"/>
                  </a:schemeClr>
                </a:solidFill>
              </a:rPr>
              <a:t>minitýmů</a:t>
            </a:r>
            <a:r>
              <a:rPr lang="cs-CZ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cs-CZ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22036" y="1383047"/>
            <a:ext cx="7445019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accent1">
                    <a:lumMod val="75000"/>
                  </a:schemeClr>
                </a:solidFill>
              </a:rPr>
              <a:t>10 odborných </a:t>
            </a:r>
            <a:r>
              <a:rPr lang="cs-CZ" sz="3200" dirty="0" err="1">
                <a:solidFill>
                  <a:schemeClr val="accent1">
                    <a:lumMod val="75000"/>
                  </a:schemeClr>
                </a:solidFill>
              </a:rPr>
              <a:t>minitýmů</a:t>
            </a:r>
            <a:r>
              <a:rPr lang="cs-CZ" sz="3200" dirty="0">
                <a:solidFill>
                  <a:schemeClr val="accent1">
                    <a:lumMod val="75000"/>
                  </a:schemeClr>
                </a:solidFill>
              </a:rPr>
              <a:t> (1 ke každé intervenci) 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accent1">
                    <a:lumMod val="75000"/>
                  </a:schemeClr>
                </a:solidFill>
              </a:rPr>
              <a:t>101 přizvaných odborníků 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v </a:t>
            </a:r>
            <a:r>
              <a:rPr lang="cs-CZ" sz="3200" dirty="0" err="1">
                <a:solidFill>
                  <a:schemeClr val="accent1">
                    <a:lumMod val="75000"/>
                  </a:schemeClr>
                </a:solidFill>
              </a:rPr>
              <a:t>minitýmech</a:t>
            </a:r>
            <a:endParaRPr lang="cs-CZ" sz="3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sz="3200" i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56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72" y="367613"/>
            <a:ext cx="9065428" cy="648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dnadpis 2"/>
          <p:cNvSpPr txBox="1">
            <a:spLocks/>
          </p:cNvSpPr>
          <p:nvPr/>
        </p:nvSpPr>
        <p:spPr>
          <a:xfrm>
            <a:off x="496174" y="1556792"/>
            <a:ext cx="6696744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9263" lvl="1" indent="-449263">
              <a:buFont typeface="Wingdings" panose="05000000000000000000" pitchFamily="2" charset="2"/>
              <a:buChar char="q"/>
            </a:pP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683568" y="546353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cs-CZ" sz="3600" b="1" dirty="0" smtClean="0">
                <a:solidFill>
                  <a:schemeClr val="accent1">
                    <a:lumMod val="75000"/>
                  </a:schemeClr>
                </a:solidFill>
              </a:rPr>
              <a:t>. Setkání </a:t>
            </a:r>
            <a:r>
              <a:rPr lang="cs-CZ" sz="3600" b="1" dirty="0">
                <a:solidFill>
                  <a:schemeClr val="accent1">
                    <a:lumMod val="75000"/>
                  </a:schemeClr>
                </a:solidFill>
              </a:rPr>
              <a:t>odborných </a:t>
            </a:r>
            <a:r>
              <a:rPr lang="cs-CZ" sz="3600" b="1" dirty="0" err="1" smtClean="0">
                <a:solidFill>
                  <a:schemeClr val="accent1">
                    <a:lumMod val="75000"/>
                  </a:schemeClr>
                </a:solidFill>
              </a:rPr>
              <a:t>minitýmů</a:t>
            </a:r>
            <a:r>
              <a:rPr lang="cs-CZ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cs-CZ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36134" y="1399047"/>
            <a:ext cx="7416824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připomínkování</a:t>
            </a:r>
            <a:r>
              <a:rPr lang="cs-CZ" sz="3200" dirty="0">
                <a:solidFill>
                  <a:schemeClr val="accent1">
                    <a:lumMod val="75000"/>
                  </a:schemeClr>
                </a:solidFill>
              </a:rPr>
              <a:t>, doplnění a schválení </a:t>
            </a:r>
            <a:r>
              <a:rPr lang="cs-CZ" sz="3200" i="1" dirty="0">
                <a:solidFill>
                  <a:schemeClr val="accent1">
                    <a:lumMod val="75000"/>
                  </a:schemeClr>
                </a:solidFill>
              </a:rPr>
              <a:t>Vyhodnocení KAP LK I. </a:t>
            </a:r>
            <a:endParaRPr lang="cs-CZ" sz="3200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připomínkování</a:t>
            </a:r>
            <a:r>
              <a:rPr lang="cs-CZ" sz="3200" dirty="0">
                <a:solidFill>
                  <a:schemeClr val="accent1">
                    <a:lumMod val="75000"/>
                  </a:schemeClr>
                </a:solidFill>
              </a:rPr>
              <a:t>, doplnění a 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schválení analytických textů k intervencím </a:t>
            </a:r>
            <a:endParaRPr lang="cs-CZ" sz="3200" i="1" dirty="0">
              <a:solidFill>
                <a:schemeClr val="accent1">
                  <a:lumMod val="75000"/>
                </a:schemeClr>
              </a:solidFill>
            </a:endParaRP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accent1">
                    <a:lumMod val="75000"/>
                  </a:schemeClr>
                </a:solidFill>
              </a:rPr>
              <a:t>r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evize </a:t>
            </a:r>
            <a:r>
              <a:rPr lang="cs-CZ" sz="3200" dirty="0">
                <a:solidFill>
                  <a:schemeClr val="accent1">
                    <a:lumMod val="75000"/>
                  </a:schemeClr>
                </a:solidFill>
              </a:rPr>
              <a:t>cílů a činností 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na </a:t>
            </a:r>
            <a:r>
              <a:rPr lang="cs-CZ" sz="3200" dirty="0">
                <a:solidFill>
                  <a:schemeClr val="accent1">
                    <a:lumMod val="75000"/>
                  </a:schemeClr>
                </a:solidFill>
              </a:rPr>
              <a:t>základě vyhodnocení 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aktualizace vzdělávacích </a:t>
            </a:r>
            <a:b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priorit pro KAP LK II. </a:t>
            </a:r>
            <a:endParaRPr lang="cs-CZ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47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72" y="367613"/>
            <a:ext cx="9065428" cy="648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dnadpis 2"/>
          <p:cNvSpPr txBox="1">
            <a:spLocks/>
          </p:cNvSpPr>
          <p:nvPr/>
        </p:nvSpPr>
        <p:spPr>
          <a:xfrm>
            <a:off x="496174" y="1556792"/>
            <a:ext cx="6696744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9263" lvl="1" indent="-449263">
              <a:buFont typeface="Wingdings" panose="05000000000000000000" pitchFamily="2" charset="2"/>
              <a:buChar char="q"/>
            </a:pP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683568" y="546353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accent1">
                    <a:lumMod val="75000"/>
                  </a:schemeClr>
                </a:solidFill>
              </a:rPr>
              <a:t>3. Analýza potřeb v území </a:t>
            </a:r>
            <a:endParaRPr lang="cs-CZ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36134" y="1399047"/>
            <a:ext cx="7416824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Analytické texty </a:t>
            </a:r>
          </a:p>
          <a:p>
            <a:pPr marL="1371600" lvl="2" indent="-4572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Demografický vývoj </a:t>
            </a:r>
          </a:p>
          <a:p>
            <a:pPr marL="1371600" lvl="2" indent="-4572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Struktura hospodářství </a:t>
            </a:r>
          </a:p>
          <a:p>
            <a:pPr marL="1371600" lvl="2" indent="-4572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Trh práce </a:t>
            </a:r>
          </a:p>
          <a:p>
            <a:pPr marL="1371600" lvl="2" indent="-4572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Vzdělávací systém</a:t>
            </a:r>
            <a:endParaRPr lang="cs-CZ" sz="3200" dirty="0">
              <a:solidFill>
                <a:schemeClr val="accent1">
                  <a:lumMod val="75000"/>
                </a:schemeClr>
              </a:solidFill>
            </a:endParaRPr>
          </a:p>
          <a:p>
            <a:pPr marL="1371600" lvl="2" indent="-4572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Rozbor 10 intervencí </a:t>
            </a:r>
          </a:p>
          <a:p>
            <a:pPr marL="125730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Nastavení vzdělávacích priorit </a:t>
            </a:r>
          </a:p>
          <a:p>
            <a:pPr lvl="1"/>
            <a:endParaRPr lang="cs-CZ" sz="2400" i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64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 txBox="1">
            <a:spLocks/>
          </p:cNvSpPr>
          <p:nvPr/>
        </p:nvSpPr>
        <p:spPr>
          <a:xfrm>
            <a:off x="683568" y="1988840"/>
            <a:ext cx="7704856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-45720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tx2"/>
                </a:solidFill>
              </a:rPr>
              <a:t>str. </a:t>
            </a:r>
            <a:r>
              <a:rPr lang="cs-CZ" sz="3200" dirty="0" smtClean="0">
                <a:solidFill>
                  <a:schemeClr val="tx2"/>
                </a:solidFill>
              </a:rPr>
              <a:t>41 </a:t>
            </a:r>
            <a:r>
              <a:rPr lang="cs-CZ" sz="3200" b="1" dirty="0" smtClean="0">
                <a:solidFill>
                  <a:schemeClr val="tx2"/>
                </a:solidFill>
              </a:rPr>
              <a:t>Graf </a:t>
            </a:r>
            <a:r>
              <a:rPr lang="cs-CZ" sz="3200" b="1" dirty="0">
                <a:solidFill>
                  <a:schemeClr val="tx2"/>
                </a:solidFill>
              </a:rPr>
              <a:t>8 </a:t>
            </a:r>
            <a:r>
              <a:rPr lang="cs-CZ" sz="3200" dirty="0">
                <a:solidFill>
                  <a:schemeClr val="tx2"/>
                </a:solidFill>
              </a:rPr>
              <a:t>– odstraněno </a:t>
            </a:r>
            <a:r>
              <a:rPr lang="cs-CZ" sz="3200" dirty="0" smtClean="0">
                <a:solidFill>
                  <a:schemeClr val="tx2"/>
                </a:solidFill>
              </a:rPr>
              <a:t>nedopatření </a:t>
            </a:r>
          </a:p>
          <a:p>
            <a:pPr marL="457200" lvl="1" indent="-45720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tx2"/>
                </a:solidFill>
              </a:rPr>
              <a:t>str. 42 </a:t>
            </a:r>
            <a:r>
              <a:rPr lang="cs-CZ" sz="3200" b="1" dirty="0" smtClean="0">
                <a:solidFill>
                  <a:schemeClr val="tx2"/>
                </a:solidFill>
              </a:rPr>
              <a:t>Tabulka 18 </a:t>
            </a:r>
            <a:r>
              <a:rPr lang="cs-CZ" sz="3200" dirty="0" smtClean="0">
                <a:solidFill>
                  <a:schemeClr val="tx2"/>
                </a:solidFill>
              </a:rPr>
              <a:t>– „</a:t>
            </a:r>
            <a:r>
              <a:rPr lang="cs-CZ" sz="3200" i="1" dirty="0" smtClean="0">
                <a:solidFill>
                  <a:schemeClr val="tx2"/>
                </a:solidFill>
              </a:rPr>
              <a:t>Počet studentů </a:t>
            </a:r>
            <a:br>
              <a:rPr lang="cs-CZ" sz="3200" i="1" dirty="0" smtClean="0">
                <a:solidFill>
                  <a:schemeClr val="tx2"/>
                </a:solidFill>
              </a:rPr>
            </a:br>
            <a:r>
              <a:rPr lang="cs-CZ" sz="3200" i="1" dirty="0" smtClean="0">
                <a:solidFill>
                  <a:schemeClr val="tx2"/>
                </a:solidFill>
              </a:rPr>
              <a:t>a absolventů terciálního vzdělávání </a:t>
            </a:r>
            <a:br>
              <a:rPr lang="cs-CZ" sz="3200" i="1" dirty="0" smtClean="0">
                <a:solidFill>
                  <a:schemeClr val="tx2"/>
                </a:solidFill>
              </a:rPr>
            </a:br>
            <a:r>
              <a:rPr lang="cs-CZ" sz="3200" i="1" dirty="0" smtClean="0">
                <a:solidFill>
                  <a:schemeClr val="tx2"/>
                </a:solidFill>
              </a:rPr>
              <a:t>s trvalým bydlištěm v LK“</a:t>
            </a:r>
          </a:p>
          <a:p>
            <a:pPr marL="457200" lvl="1" indent="-45720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tx2"/>
                </a:solidFill>
              </a:rPr>
              <a:t>str. 43 a 91 </a:t>
            </a:r>
            <a:r>
              <a:rPr lang="cs-CZ" sz="3200" dirty="0" smtClean="0">
                <a:solidFill>
                  <a:schemeClr val="tx2"/>
                </a:solidFill>
              </a:rPr>
              <a:t> </a:t>
            </a:r>
            <a:r>
              <a:rPr lang="cs-CZ" sz="3200" b="1" i="1" dirty="0" smtClean="0">
                <a:solidFill>
                  <a:schemeClr val="tx2"/>
                </a:solidFill>
              </a:rPr>
              <a:t>DVPP – </a:t>
            </a:r>
            <a:r>
              <a:rPr lang="cs-CZ" sz="3200" dirty="0" smtClean="0">
                <a:solidFill>
                  <a:schemeClr val="tx2"/>
                </a:solidFill>
              </a:rPr>
              <a:t>doplněno o činnosti Fakulty přírodovědně humanitní TUL </a:t>
            </a:r>
            <a:br>
              <a:rPr lang="cs-CZ" sz="3200" dirty="0" smtClean="0">
                <a:solidFill>
                  <a:schemeClr val="tx2"/>
                </a:solidFill>
              </a:rPr>
            </a:br>
            <a:r>
              <a:rPr lang="cs-CZ" sz="3200" dirty="0" smtClean="0">
                <a:solidFill>
                  <a:schemeClr val="tx2"/>
                </a:solidFill>
              </a:rPr>
              <a:t>a Centra dalšího vzdělávání TUL </a:t>
            </a:r>
            <a:endParaRPr lang="cs-CZ" sz="3200" b="1" i="1" dirty="0">
              <a:solidFill>
                <a:schemeClr val="tx2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76283"/>
            <a:ext cx="5886370" cy="781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683568" y="581303"/>
            <a:ext cx="82522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accent1">
                    <a:lumMod val="75000"/>
                  </a:schemeClr>
                </a:solidFill>
              </a:rPr>
              <a:t>3. Analýza potřeb </a:t>
            </a:r>
            <a:r>
              <a:rPr lang="cs-CZ" sz="3600" b="1" dirty="0">
                <a:solidFill>
                  <a:schemeClr val="accent1">
                    <a:lumMod val="75000"/>
                  </a:schemeClr>
                </a:solidFill>
              </a:rPr>
              <a:t>v území</a:t>
            </a:r>
            <a:br>
              <a:rPr lang="cs-CZ" sz="36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3600" i="1" dirty="0">
                <a:solidFill>
                  <a:schemeClr val="accent1">
                    <a:lumMod val="75000"/>
                  </a:schemeClr>
                </a:solidFill>
              </a:rPr>
              <a:t>Zapracované připomínky </a:t>
            </a:r>
            <a:r>
              <a:rPr lang="cs-CZ" sz="3600" i="1" dirty="0" smtClean="0">
                <a:solidFill>
                  <a:schemeClr val="accent1">
                    <a:lumMod val="75000"/>
                  </a:schemeClr>
                </a:solidFill>
              </a:rPr>
              <a:t>PS Vzdělávání  </a:t>
            </a:r>
            <a:endParaRPr lang="cs-CZ" sz="3600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68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 txBox="1">
            <a:spLocks/>
          </p:cNvSpPr>
          <p:nvPr/>
        </p:nvSpPr>
        <p:spPr>
          <a:xfrm>
            <a:off x="683568" y="1766649"/>
            <a:ext cx="7704856" cy="44706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-45720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tx2"/>
                </a:solidFill>
              </a:rPr>
              <a:t>str. </a:t>
            </a:r>
            <a:r>
              <a:rPr lang="cs-CZ" sz="3200" dirty="0" smtClean="0">
                <a:solidFill>
                  <a:schemeClr val="tx2"/>
                </a:solidFill>
              </a:rPr>
              <a:t>104 kapitola </a:t>
            </a:r>
            <a:r>
              <a:rPr lang="cs-CZ" sz="3200" b="1" dirty="0" smtClean="0">
                <a:solidFill>
                  <a:schemeClr val="tx2"/>
                </a:solidFill>
              </a:rPr>
              <a:t>Realizované </a:t>
            </a:r>
            <a:r>
              <a:rPr lang="cs-CZ" sz="3200" b="1" dirty="0">
                <a:solidFill>
                  <a:schemeClr val="tx2"/>
                </a:solidFill>
              </a:rPr>
              <a:t>projekty a aktivity v </a:t>
            </a:r>
            <a:r>
              <a:rPr lang="cs-CZ" sz="3200" b="1" dirty="0" smtClean="0">
                <a:solidFill>
                  <a:schemeClr val="tx2"/>
                </a:solidFill>
              </a:rPr>
              <a:t>území </a:t>
            </a:r>
            <a:r>
              <a:rPr lang="cs-CZ" sz="3200" dirty="0" smtClean="0">
                <a:solidFill>
                  <a:schemeClr val="tx2"/>
                </a:solidFill>
              </a:rPr>
              <a:t>- doplněny studijní programy a předměty TUL, které se věnují tématu nadaných žáků </a:t>
            </a:r>
            <a:endParaRPr lang="cs-CZ" sz="3200" dirty="0">
              <a:solidFill>
                <a:schemeClr val="tx2"/>
              </a:solidFill>
            </a:endParaRPr>
          </a:p>
          <a:p>
            <a:pPr marL="457200" lvl="1" indent="-457200"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tx2"/>
                </a:solidFill>
              </a:rPr>
              <a:t>str. </a:t>
            </a:r>
            <a:r>
              <a:rPr lang="cs-CZ" sz="3200" dirty="0" smtClean="0">
                <a:solidFill>
                  <a:schemeClr val="tx2"/>
                </a:solidFill>
              </a:rPr>
              <a:t>149 </a:t>
            </a:r>
            <a:r>
              <a:rPr lang="cs-CZ" sz="3200" dirty="0">
                <a:solidFill>
                  <a:schemeClr val="tx2"/>
                </a:solidFill>
              </a:rPr>
              <a:t>– </a:t>
            </a:r>
            <a:r>
              <a:rPr lang="cs-CZ" sz="3200" b="1" dirty="0" smtClean="0">
                <a:solidFill>
                  <a:schemeClr val="tx2"/>
                </a:solidFill>
              </a:rPr>
              <a:t>Finální </a:t>
            </a:r>
            <a:r>
              <a:rPr lang="cs-CZ" sz="3200" b="1" dirty="0">
                <a:solidFill>
                  <a:schemeClr val="tx2"/>
                </a:solidFill>
              </a:rPr>
              <a:t>souhrn výsledků Analýzy potřeb v </a:t>
            </a:r>
            <a:r>
              <a:rPr lang="cs-CZ" sz="3200" b="1" dirty="0" smtClean="0">
                <a:solidFill>
                  <a:schemeClr val="tx2"/>
                </a:solidFill>
              </a:rPr>
              <a:t>území – Zkvalitnění péče o žáky nadané a talentované </a:t>
            </a:r>
            <a:r>
              <a:rPr lang="cs-CZ" sz="3200" dirty="0" smtClean="0">
                <a:solidFill>
                  <a:schemeClr val="tx2"/>
                </a:solidFill>
              </a:rPr>
              <a:t>- specifikováno, že příčina definovaného problému č. 2 se týká SŠ</a:t>
            </a:r>
            <a:endParaRPr lang="cs-CZ" sz="3200" b="1" dirty="0">
              <a:solidFill>
                <a:schemeClr val="tx2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76283"/>
            <a:ext cx="5886370" cy="781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683568" y="566320"/>
            <a:ext cx="82522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accent1">
                    <a:lumMod val="75000"/>
                  </a:schemeClr>
                </a:solidFill>
              </a:rPr>
              <a:t>3. Analýza potřeb </a:t>
            </a:r>
            <a:r>
              <a:rPr lang="cs-CZ" sz="3600" b="1" dirty="0">
                <a:solidFill>
                  <a:schemeClr val="accent1">
                    <a:lumMod val="75000"/>
                  </a:schemeClr>
                </a:solidFill>
              </a:rPr>
              <a:t>v území</a:t>
            </a:r>
            <a:br>
              <a:rPr lang="cs-CZ" sz="36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3600" i="1" dirty="0">
                <a:solidFill>
                  <a:schemeClr val="accent1">
                    <a:lumMod val="75000"/>
                  </a:schemeClr>
                </a:solidFill>
              </a:rPr>
              <a:t>Zapracované připomínky </a:t>
            </a:r>
            <a:r>
              <a:rPr lang="cs-CZ" sz="3600" i="1" dirty="0" smtClean="0">
                <a:solidFill>
                  <a:schemeClr val="accent1">
                    <a:lumMod val="75000"/>
                  </a:schemeClr>
                </a:solidFill>
              </a:rPr>
              <a:t>PS Vzdělávání  </a:t>
            </a:r>
            <a:endParaRPr lang="cs-CZ" sz="3600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14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72" y="622821"/>
            <a:ext cx="9065428" cy="648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dnadpis 2"/>
          <p:cNvSpPr txBox="1">
            <a:spLocks/>
          </p:cNvSpPr>
          <p:nvPr/>
        </p:nvSpPr>
        <p:spPr>
          <a:xfrm>
            <a:off x="496174" y="1556792"/>
            <a:ext cx="6696744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9263" lvl="1" indent="-449263">
              <a:buFont typeface="Wingdings" panose="05000000000000000000" pitchFamily="2" charset="2"/>
              <a:buChar char="q"/>
            </a:pP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683568" y="546353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accent1">
                    <a:lumMod val="75000"/>
                  </a:schemeClr>
                </a:solidFill>
              </a:rPr>
              <a:t>5. </a:t>
            </a:r>
            <a:r>
              <a:rPr lang="cs-CZ" sz="3600" b="1" dirty="0" err="1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cs-CZ" sz="3600" b="1" dirty="0" err="1" smtClean="0">
                <a:solidFill>
                  <a:schemeClr val="accent1">
                    <a:lumMod val="75000"/>
                  </a:schemeClr>
                </a:solidFill>
              </a:rPr>
              <a:t>rioritizace</a:t>
            </a:r>
            <a:endParaRPr lang="cs-CZ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01166" y="1352957"/>
            <a:ext cx="77048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systém bodování</a:t>
            </a:r>
          </a:p>
          <a:p>
            <a:pPr marL="914400" lvl="1" indent="-457200">
              <a:buFontTx/>
              <a:buChar char="-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hodnota </a:t>
            </a:r>
            <a:r>
              <a:rPr lang="cs-CZ" sz="3200" dirty="0">
                <a:solidFill>
                  <a:schemeClr val="accent1">
                    <a:lumMod val="75000"/>
                  </a:schemeClr>
                </a:solidFill>
              </a:rPr>
              <a:t>1 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= </a:t>
            </a:r>
            <a:r>
              <a:rPr lang="cs-CZ" sz="3200" i="1" dirty="0">
                <a:solidFill>
                  <a:schemeClr val="accent1">
                    <a:lumMod val="75000"/>
                  </a:schemeClr>
                </a:solidFill>
              </a:rPr>
              <a:t>nižší </a:t>
            </a:r>
            <a:r>
              <a:rPr lang="cs-CZ" sz="3200" i="1" dirty="0" smtClean="0">
                <a:solidFill>
                  <a:schemeClr val="accent1">
                    <a:lumMod val="75000"/>
                  </a:schemeClr>
                </a:solidFill>
              </a:rPr>
              <a:t>důležitost</a:t>
            </a:r>
          </a:p>
          <a:p>
            <a:pPr marL="914400" lvl="1" indent="-457200">
              <a:buFontTx/>
              <a:buChar char="-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hodnota 2 = </a:t>
            </a:r>
            <a:r>
              <a:rPr lang="cs-CZ" sz="3200" i="1" dirty="0">
                <a:solidFill>
                  <a:schemeClr val="accent1">
                    <a:lumMod val="75000"/>
                  </a:schemeClr>
                </a:solidFill>
              </a:rPr>
              <a:t>vyšší </a:t>
            </a:r>
            <a:r>
              <a:rPr lang="cs-CZ" sz="3200" i="1" dirty="0" smtClean="0">
                <a:solidFill>
                  <a:schemeClr val="accent1">
                    <a:lumMod val="75000"/>
                  </a:schemeClr>
                </a:solidFill>
              </a:rPr>
              <a:t>důležitost</a:t>
            </a:r>
          </a:p>
          <a:p>
            <a:pPr marL="342900" indent="-342900">
              <a:buFontTx/>
              <a:buChar char="-"/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hodnotili</a:t>
            </a:r>
          </a:p>
          <a:p>
            <a:pPr marL="914400" lvl="1" indent="-457200">
              <a:buFontTx/>
              <a:buChar char="-"/>
            </a:pPr>
            <a:r>
              <a:rPr lang="cs-CZ" sz="3200" dirty="0">
                <a:solidFill>
                  <a:schemeClr val="accent1">
                    <a:lumMod val="75000"/>
                  </a:schemeClr>
                </a:solidFill>
              </a:rPr>
              <a:t>PS Vzdělávání </a:t>
            </a:r>
            <a:br>
              <a:rPr lang="cs-CZ" sz="3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cs-CZ" sz="3200" dirty="0">
                <a:solidFill>
                  <a:schemeClr val="accent1">
                    <a:lumMod val="75000"/>
                  </a:schemeClr>
                </a:solidFill>
              </a:rPr>
              <a:t>stálí členové i náhradníci) </a:t>
            </a:r>
          </a:p>
          <a:p>
            <a:pPr marL="914400" lvl="1" indent="-457200">
              <a:buFontTx/>
              <a:buChar char="-"/>
            </a:pPr>
            <a:r>
              <a:rPr lang="cs-CZ" sz="3200" dirty="0">
                <a:solidFill>
                  <a:schemeClr val="accent1">
                    <a:lumMod val="75000"/>
                  </a:schemeClr>
                </a:solidFill>
              </a:rPr>
              <a:t>školy 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cs-CZ" sz="3200" dirty="0">
                <a:solidFill>
                  <a:schemeClr val="accent1">
                    <a:lumMod val="75000"/>
                  </a:schemeClr>
                </a:solidFill>
              </a:rPr>
              <a:t>Dotazníkové šetření 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NÚV) </a:t>
            </a:r>
          </a:p>
        </p:txBody>
      </p:sp>
    </p:spTree>
    <p:extLst>
      <p:ext uri="{BB962C8B-B14F-4D97-AF65-F5344CB8AC3E}">
        <p14:creationId xmlns:p14="http://schemas.microsoft.com/office/powerpoint/2010/main" val="67093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 txBox="1">
            <a:spLocks/>
          </p:cNvSpPr>
          <p:nvPr/>
        </p:nvSpPr>
        <p:spPr>
          <a:xfrm>
            <a:off x="496174" y="1556792"/>
            <a:ext cx="6696744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9263" lvl="1" indent="-449263">
              <a:buFont typeface="Wingdings" panose="05000000000000000000" pitchFamily="2" charset="2"/>
              <a:buChar char="q"/>
            </a:pP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683568" y="546353"/>
            <a:ext cx="7344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accent1">
                    <a:lumMod val="75000"/>
                  </a:schemeClr>
                </a:solidFill>
              </a:rPr>
              <a:t>6. Krajský akční plán rozvoje vzdělávání Libereckého kraje II. 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5229" y="1747635"/>
            <a:ext cx="5861494" cy="4185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003592"/>
            <a:ext cx="6264696" cy="828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36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3425</TotalTime>
  <Words>2099</Words>
  <Application>Microsoft Office PowerPoint</Application>
  <PresentationFormat>Předvádění na obrazovce (4:3)</PresentationFormat>
  <Paragraphs>412</Paragraphs>
  <Slides>22</Slides>
  <Notes>22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Krajský úřad Libereckého kraje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Ptakova Lucie</dc:creator>
  <cp:lastModifiedBy>Patočková Leona</cp:lastModifiedBy>
  <cp:revision>308</cp:revision>
  <cp:lastPrinted>2019-10-08T12:04:41Z</cp:lastPrinted>
  <dcterms:created xsi:type="dcterms:W3CDTF">2016-02-15T07:27:09Z</dcterms:created>
  <dcterms:modified xsi:type="dcterms:W3CDTF">2019-10-15T07:08:19Z</dcterms:modified>
</cp:coreProperties>
</file>