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7"/>
  </p:notesMasterIdLst>
  <p:handoutMasterIdLst>
    <p:handoutMasterId r:id="rId18"/>
  </p:handoutMasterIdLst>
  <p:sldIdLst>
    <p:sldId id="264" r:id="rId5"/>
    <p:sldId id="267" r:id="rId6"/>
    <p:sldId id="271" r:id="rId7"/>
    <p:sldId id="274" r:id="rId8"/>
    <p:sldId id="270" r:id="rId9"/>
    <p:sldId id="288" r:id="rId10"/>
    <p:sldId id="289" r:id="rId11"/>
    <p:sldId id="290" r:id="rId12"/>
    <p:sldId id="291" r:id="rId13"/>
    <p:sldId id="293" r:id="rId14"/>
    <p:sldId id="294" r:id="rId15"/>
    <p:sldId id="296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86" d="100"/>
          <a:sy n="86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E3DCB-E8C2-44D5-9CA5-37B5091DA8B3}" type="datetimeFigureOut">
              <a:rPr lang="cs-CZ" smtClean="0"/>
              <a:t>15.05.2018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7DDBC-AD8E-4FFD-933F-1A8893BAB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96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944F7-9D6C-49BA-ABED-4077FC678CC6}" type="datetimeFigureOut">
              <a:rPr lang="cs-CZ" smtClean="0"/>
              <a:t>15.05.2018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716BB-E283-47CA-89A1-BCCAA7DC6B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57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dirty="0">
                <a:solidFill>
                  <a:prstClr val="black"/>
                </a:solidFill>
              </a:rPr>
              <a:t>28.5.2015</a:t>
            </a:r>
          </a:p>
        </p:txBody>
      </p:sp>
    </p:spTree>
    <p:extLst>
      <p:ext uri="{BB962C8B-B14F-4D97-AF65-F5344CB8AC3E}">
        <p14:creationId xmlns:p14="http://schemas.microsoft.com/office/powerpoint/2010/main" val="1354962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Přííklad</a:t>
            </a:r>
            <a:r>
              <a:rPr lang="cs-CZ" dirty="0"/>
              <a:t> – asistenční</a:t>
            </a:r>
            <a:r>
              <a:rPr lang="cs-CZ" baseline="0" dirty="0"/>
              <a:t> pes, A-giga, rapid </a:t>
            </a:r>
            <a:r>
              <a:rPr lang="cs-CZ" baseline="0" dirty="0" err="1"/>
              <a:t>rehausing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dirty="0">
                <a:solidFill>
                  <a:prstClr val="black"/>
                </a:solidFill>
              </a:rPr>
              <a:t>28.5.2015</a:t>
            </a:r>
          </a:p>
        </p:txBody>
      </p:sp>
    </p:spTree>
    <p:extLst>
      <p:ext uri="{BB962C8B-B14F-4D97-AF65-F5344CB8AC3E}">
        <p14:creationId xmlns:p14="http://schemas.microsoft.com/office/powerpoint/2010/main" val="142547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50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388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43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8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72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6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75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2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9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92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3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12000" y="2564904"/>
            <a:ext cx="7308472" cy="1224136"/>
          </a:xfrm>
        </p:spPr>
        <p:txBody>
          <a:bodyPr/>
          <a:lstStyle/>
          <a:p>
            <a:r>
              <a:rPr lang="cs-CZ" dirty="0" smtClean="0"/>
              <a:t>Seminář pro žadatele pro výzvu 082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3647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/>
              <a:t>KPZ Část 6 Ověřování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prokážete dopady Vašeho </a:t>
            </a:r>
            <a:r>
              <a:rPr lang="cs-CZ" dirty="0" smtClean="0"/>
              <a:t>projektu?</a:t>
            </a:r>
          </a:p>
          <a:p>
            <a:r>
              <a:rPr lang="cs-CZ" dirty="0" smtClean="0"/>
              <a:t>Jakým </a:t>
            </a:r>
            <a:r>
              <a:rPr lang="cs-CZ" dirty="0"/>
              <a:t>způsobem lze Vaše cíle a očekávaný dopad </a:t>
            </a:r>
            <a:r>
              <a:rPr lang="cs-CZ" dirty="0" smtClean="0"/>
              <a:t>kvantifikovat?</a:t>
            </a:r>
          </a:p>
          <a:p>
            <a:r>
              <a:rPr lang="cs-CZ" dirty="0" smtClean="0"/>
              <a:t>Jaká </a:t>
            </a:r>
            <a:r>
              <a:rPr lang="cs-CZ" dirty="0"/>
              <a:t>data a kdy k tomu budete </a:t>
            </a:r>
            <a:r>
              <a:rPr lang="cs-CZ" dirty="0" smtClean="0"/>
              <a:t>sbírat?</a:t>
            </a:r>
          </a:p>
          <a:p>
            <a:r>
              <a:rPr lang="cs-CZ" dirty="0" smtClean="0"/>
              <a:t>Jaká </a:t>
            </a:r>
            <a:r>
              <a:rPr lang="cs-CZ" dirty="0"/>
              <a:t>je plánovaná velikost cílové skupiny?</a:t>
            </a:r>
          </a:p>
          <a:p>
            <a:r>
              <a:rPr lang="cs-CZ" dirty="0"/>
              <a:t>Jakým způsobem prokážete, že je Vaše řešení lepší než dosavadní přístupy k řešení problému (např. úspora veřejných peněz, vyšší účinnost, širší podpora cílové skupiny)?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dirty="0" smtClean="0"/>
              <a:t>Návrh evaluačního designu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320000"/>
          </a:xfrm>
        </p:spPr>
        <p:txBody>
          <a:bodyPr/>
          <a:lstStyle/>
          <a:p>
            <a:pPr fontAlgn="base"/>
            <a:r>
              <a:rPr lang="cs-CZ" dirty="0"/>
              <a:t>Žadatel </a:t>
            </a:r>
            <a:r>
              <a:rPr lang="cs-CZ" dirty="0" smtClean="0"/>
              <a:t>ve 2. kole odevzdá Návrh evaluačního designu (povinná příloha)</a:t>
            </a:r>
          </a:p>
          <a:p>
            <a:pPr fontAlgn="base"/>
            <a:r>
              <a:rPr lang="cs-CZ" dirty="0"/>
              <a:t>R</a:t>
            </a:r>
            <a:r>
              <a:rPr lang="cs-CZ" dirty="0" smtClean="0"/>
              <a:t>ozpracuje </a:t>
            </a:r>
            <a:r>
              <a:rPr lang="cs-CZ" dirty="0"/>
              <a:t>přístup k evaluaci a zohlední zpětnou vazbu z 1. </a:t>
            </a:r>
            <a:r>
              <a:rPr lang="cs-CZ" dirty="0" smtClean="0"/>
              <a:t>kola</a:t>
            </a:r>
          </a:p>
          <a:p>
            <a:pPr fontAlgn="base"/>
            <a:r>
              <a:rPr lang="cs-CZ" dirty="0"/>
              <a:t>B</a:t>
            </a:r>
            <a:r>
              <a:rPr lang="cs-CZ" dirty="0" smtClean="0"/>
              <a:t>ude </a:t>
            </a:r>
            <a:r>
              <a:rPr lang="cs-CZ" dirty="0"/>
              <a:t>obsahovat:</a:t>
            </a:r>
          </a:p>
          <a:p>
            <a:pPr lvl="1" fontAlgn="base">
              <a:lnSpc>
                <a:spcPct val="114000"/>
              </a:lnSpc>
            </a:pPr>
            <a:r>
              <a:rPr lang="cs-CZ" sz="2400" b="1" dirty="0" smtClean="0"/>
              <a:t>Rozsah </a:t>
            </a:r>
            <a:r>
              <a:rPr lang="cs-CZ" sz="2400" b="1" dirty="0"/>
              <a:t>intervence </a:t>
            </a:r>
            <a:endParaRPr lang="cs-CZ" sz="2400" b="1" dirty="0" smtClean="0"/>
          </a:p>
          <a:p>
            <a:pPr lvl="1" fontAlgn="base">
              <a:lnSpc>
                <a:spcPct val="114000"/>
              </a:lnSpc>
            </a:pPr>
            <a:r>
              <a:rPr lang="cs-CZ" sz="2400" b="1" dirty="0" smtClean="0"/>
              <a:t>Cíle </a:t>
            </a:r>
            <a:r>
              <a:rPr lang="cs-CZ" sz="2400" b="1" dirty="0"/>
              <a:t>evaluace </a:t>
            </a:r>
            <a:endParaRPr lang="cs-CZ" sz="2400" b="1" dirty="0" smtClean="0"/>
          </a:p>
          <a:p>
            <a:pPr lvl="1" fontAlgn="base">
              <a:lnSpc>
                <a:spcPct val="114000"/>
              </a:lnSpc>
            </a:pPr>
            <a:r>
              <a:rPr lang="cs-CZ" sz="2400" b="1" dirty="0" smtClean="0"/>
              <a:t>Evaluační otázky</a:t>
            </a:r>
            <a:endParaRPr lang="cs-CZ" sz="2400" b="1" dirty="0"/>
          </a:p>
          <a:p>
            <a:pPr lvl="1" fontAlgn="base">
              <a:lnSpc>
                <a:spcPct val="114000"/>
              </a:lnSpc>
            </a:pPr>
            <a:r>
              <a:rPr lang="cs-CZ" sz="2400" b="1" dirty="0"/>
              <a:t>Evaluační výstupy </a:t>
            </a:r>
            <a:r>
              <a:rPr lang="cs-CZ" sz="2400" dirty="0" smtClean="0"/>
              <a:t>a jejich harmonogram</a:t>
            </a:r>
          </a:p>
          <a:p>
            <a:pPr lvl="1" fontAlgn="base">
              <a:lnSpc>
                <a:spcPct val="114000"/>
              </a:lnSpc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4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 Poznámky? Kritika?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21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</a:t>
            </a:r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352928" cy="5040560"/>
          </a:xfrm>
          <a:noFill/>
        </p:spPr>
        <p:txBody>
          <a:bodyPr/>
          <a:lstStyle/>
          <a:p>
            <a:r>
              <a:rPr lang="cs-CZ" sz="2000" dirty="0"/>
              <a:t>Ideální projekt</a:t>
            </a:r>
            <a:r>
              <a:rPr lang="cs-CZ" sz="2000" dirty="0" smtClean="0"/>
              <a:t>:</a:t>
            </a:r>
          </a:p>
          <a:p>
            <a:pPr lvl="1"/>
            <a:r>
              <a:rPr lang="cs-CZ" sz="1600" dirty="0"/>
              <a:t>Znevýhodnění jako </a:t>
            </a:r>
            <a:r>
              <a:rPr lang="cs-CZ" sz="1600" dirty="0" smtClean="0"/>
              <a:t>příležitost, zátěž </a:t>
            </a:r>
            <a:r>
              <a:rPr lang="cs-CZ" sz="1600" dirty="0"/>
              <a:t>jako zdroj příjmů, CS jako aktér změny</a:t>
            </a:r>
          </a:p>
          <a:p>
            <a:pPr lvl="1"/>
            <a:r>
              <a:rPr lang="cs-CZ" sz="1600" dirty="0"/>
              <a:t>Nalezne řešení sociálního problému, které je efektivnější než stávající řešení, a které je následně implementováno systémově → More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Less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smtClean="0"/>
              <a:t>More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 smtClean="0"/>
              <a:t>Co </a:t>
            </a:r>
            <a:r>
              <a:rPr lang="cs-CZ" dirty="0"/>
              <a:t>pro to potřebujeme:</a:t>
            </a:r>
          </a:p>
          <a:p>
            <a:pPr lvl="2"/>
            <a:r>
              <a:rPr lang="cs-CZ" sz="1600" dirty="0" smtClean="0"/>
              <a:t>Příjemce otevřené novým věcem</a:t>
            </a:r>
            <a:endParaRPr lang="cs-CZ" sz="1600" dirty="0"/>
          </a:p>
          <a:p>
            <a:pPr lvl="2"/>
            <a:r>
              <a:rPr lang="cs-CZ" sz="1600" dirty="0" smtClean="0"/>
              <a:t>Příjemce schopné zapojit partnery z veřejné správy</a:t>
            </a:r>
          </a:p>
          <a:p>
            <a:pPr lvl="2"/>
            <a:r>
              <a:rPr lang="cs-CZ" sz="1600" dirty="0" smtClean="0"/>
              <a:t>Průkaznou </a:t>
            </a:r>
            <a:r>
              <a:rPr lang="cs-CZ" sz="1600" dirty="0"/>
              <a:t>evaluaci </a:t>
            </a:r>
            <a:r>
              <a:rPr lang="cs-CZ" sz="1600" dirty="0" smtClean="0"/>
              <a:t>dopadu projektu </a:t>
            </a:r>
            <a:r>
              <a:rPr lang="cs-CZ" sz="1600" dirty="0"/>
              <a:t>a vypočítaný model </a:t>
            </a:r>
            <a:r>
              <a:rPr lang="cs-CZ" sz="1600" dirty="0" smtClean="0"/>
              <a:t>úspor</a:t>
            </a:r>
          </a:p>
          <a:p>
            <a:pPr marL="666000" lvl="2" indent="0">
              <a:buNone/>
            </a:pPr>
            <a:endParaRPr lang="cs-CZ" sz="1600" dirty="0"/>
          </a:p>
          <a:p>
            <a:pPr marL="666000" lvl="2" indent="0">
              <a:buNone/>
            </a:pPr>
            <a:r>
              <a:rPr lang="cs-CZ" sz="1600" dirty="0" smtClean="0"/>
              <a:t>– </a:t>
            </a:r>
            <a:r>
              <a:rPr lang="cs-CZ" sz="1600" dirty="0"/>
              <a:t>musí znát: </a:t>
            </a:r>
            <a:r>
              <a:rPr lang="cs-CZ" sz="1600" b="1" dirty="0"/>
              <a:t>problém</a:t>
            </a:r>
            <a:r>
              <a:rPr lang="cs-CZ" sz="1600" dirty="0"/>
              <a:t> (který chtějí řešit), jeho </a:t>
            </a:r>
            <a:r>
              <a:rPr lang="cs-CZ" sz="1600" b="1" dirty="0"/>
              <a:t>příčiny</a:t>
            </a:r>
            <a:r>
              <a:rPr lang="cs-CZ" sz="1600" dirty="0"/>
              <a:t>, </a:t>
            </a:r>
            <a:r>
              <a:rPr lang="cs-CZ" sz="1600" b="1" dirty="0"/>
              <a:t>motivaci </a:t>
            </a:r>
            <a:r>
              <a:rPr lang="cs-CZ" sz="1600" dirty="0"/>
              <a:t>cílové skupiny, klíčové </a:t>
            </a:r>
            <a:r>
              <a:rPr lang="cs-CZ" sz="1600" b="1" dirty="0"/>
              <a:t>stakeholdery</a:t>
            </a:r>
            <a:r>
              <a:rPr lang="cs-CZ" sz="1600" dirty="0"/>
              <a:t>, </a:t>
            </a:r>
            <a:r>
              <a:rPr lang="cs-CZ" sz="1600" b="1" dirty="0"/>
              <a:t>alternativy</a:t>
            </a:r>
            <a:r>
              <a:rPr lang="cs-CZ" sz="1600" dirty="0"/>
              <a:t> svého řešení, musí mít </a:t>
            </a:r>
            <a:r>
              <a:rPr lang="cs-CZ" sz="1600" b="1" dirty="0"/>
              <a:t>měřitelný sociální impakt</a:t>
            </a:r>
            <a:r>
              <a:rPr lang="cs-CZ" sz="1600" dirty="0" smtClean="0"/>
              <a:t>,</a:t>
            </a:r>
          </a:p>
          <a:p>
            <a:pPr marL="666000" lvl="2" indent="0">
              <a:buNone/>
            </a:pPr>
            <a:r>
              <a:rPr lang="cs-CZ" sz="1600" dirty="0" smtClean="0"/>
              <a:t>–  </a:t>
            </a:r>
            <a:r>
              <a:rPr lang="cs-CZ" sz="1600" dirty="0"/>
              <a:t>řešení, které má potenciál zlepšit situaci cílové skupiny, a být ideálně levnější než dostupné alternativy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23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82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r>
              <a:rPr lang="cs-CZ" dirty="0" smtClean="0"/>
              <a:t>Vyhlášení v prosinci 2017</a:t>
            </a:r>
          </a:p>
          <a:p>
            <a:r>
              <a:rPr lang="cs-CZ" dirty="0" smtClean="0"/>
              <a:t>Projekty na 3 roky (2+1 na vyhodnocení)</a:t>
            </a:r>
          </a:p>
          <a:p>
            <a:r>
              <a:rPr lang="cs-CZ" dirty="0" smtClean="0"/>
              <a:t>max. 15 mil. Kč</a:t>
            </a:r>
          </a:p>
          <a:p>
            <a:r>
              <a:rPr lang="cs-CZ" dirty="0" smtClean="0"/>
              <a:t>Možná osobní účast žadatele na HK v 2. kole</a:t>
            </a:r>
          </a:p>
          <a:p>
            <a:r>
              <a:rPr lang="cs-CZ" dirty="0" smtClean="0"/>
              <a:t>Potenciál na systémovou změnu, </a:t>
            </a:r>
            <a:r>
              <a:rPr lang="cs-CZ" dirty="0" err="1" smtClean="0"/>
              <a:t>advokační</a:t>
            </a:r>
            <a:r>
              <a:rPr lang="cs-CZ" dirty="0" smtClean="0"/>
              <a:t> práce s veřejnou správou</a:t>
            </a:r>
          </a:p>
          <a:p>
            <a:r>
              <a:rPr lang="cs-CZ" dirty="0"/>
              <a:t>Jádrem je nový způsob řešení přetrvávajícího </a:t>
            </a:r>
            <a:r>
              <a:rPr lang="cs-CZ" dirty="0" smtClean="0"/>
              <a:t>sociálního problému</a:t>
            </a:r>
            <a:endParaRPr lang="cs-CZ" dirty="0"/>
          </a:p>
          <a:p>
            <a:r>
              <a:rPr lang="cs-CZ" dirty="0" smtClean="0"/>
              <a:t>Důraz na ověřování testovaného řešení (evaluace)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83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Filozofie VÝZVY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Aktivizace a využívání potenciálu uživatelů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Zvýšení kvality života CS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Propojování a partnerství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Motivace žadatele pro řešení, zájem CS</a:t>
            </a:r>
          </a:p>
          <a:p>
            <a:pPr>
              <a:lnSpc>
                <a:spcPct val="200000"/>
              </a:lnSpc>
            </a:pPr>
            <a:r>
              <a:rPr lang="cs-CZ" dirty="0"/>
              <a:t>Hluboká znalost problematiky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9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předběžné žádosti (KPZ)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(1)Motivace,  (2) očekávání, </a:t>
            </a:r>
          </a:p>
          <a:p>
            <a:pPr marL="0" indent="0">
              <a:buNone/>
            </a:pPr>
            <a:r>
              <a:rPr lang="cs-CZ" b="1" dirty="0" smtClean="0"/>
              <a:t>(3)Vymezení problému </a:t>
            </a:r>
            <a:r>
              <a:rPr lang="cs-CZ" dirty="0"/>
              <a:t>(koho se </a:t>
            </a:r>
            <a:r>
              <a:rPr lang="cs-CZ" dirty="0" smtClean="0"/>
              <a:t>týká, vývoj, rozsah a dopady, dosavadní způsoby řešení + příčiny) </a:t>
            </a:r>
          </a:p>
          <a:p>
            <a:pPr marL="0" indent="0">
              <a:buNone/>
            </a:pPr>
            <a:r>
              <a:rPr lang="cs-CZ" b="1" dirty="0" smtClean="0"/>
              <a:t>(4)Cíl a očekávaná změna </a:t>
            </a:r>
            <a:r>
              <a:rPr lang="cs-CZ" dirty="0" smtClean="0"/>
              <a:t>(čeho </a:t>
            </a:r>
            <a:r>
              <a:rPr lang="cs-CZ" dirty="0"/>
              <a:t>chcete dosáhnout, </a:t>
            </a:r>
            <a:r>
              <a:rPr lang="cs-CZ" dirty="0" smtClean="0"/>
              <a:t>kam </a:t>
            </a:r>
            <a:r>
              <a:rPr lang="cs-CZ" dirty="0"/>
              <a:t>se CS v rámci projektu dostane a </a:t>
            </a:r>
            <a:r>
              <a:rPr lang="cs-CZ" dirty="0" smtClean="0"/>
              <a:t>dlouhodobý dopad)</a:t>
            </a:r>
          </a:p>
          <a:p>
            <a:pPr marL="0" indent="0">
              <a:buNone/>
            </a:pPr>
            <a:r>
              <a:rPr lang="cs-CZ" b="1" dirty="0" smtClean="0"/>
              <a:t>(5)Teorie změny </a:t>
            </a:r>
            <a:r>
              <a:rPr lang="cs-CZ" dirty="0" smtClean="0"/>
              <a:t>(aktivity k dosažení změny, objasnění vztahů,  typický klient, udržitelnost</a:t>
            </a:r>
            <a:r>
              <a:rPr lang="cs-CZ" dirty="0"/>
              <a:t>, finanční zdroje, změna chování cílové skupiny, )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(6)Ověřování</a:t>
            </a:r>
            <a:r>
              <a:rPr lang="cs-CZ" dirty="0" smtClean="0"/>
              <a:t> (více v části evaluace)</a:t>
            </a:r>
          </a:p>
          <a:p>
            <a:pPr marL="0" indent="0">
              <a:buNone/>
            </a:pPr>
            <a:r>
              <a:rPr lang="cs-CZ" b="1" dirty="0" smtClean="0"/>
              <a:t>(7)</a:t>
            </a:r>
            <a:r>
              <a:rPr lang="cs-CZ" b="1" dirty="0" err="1" smtClean="0"/>
              <a:t>Stakeholdeři</a:t>
            </a:r>
            <a:r>
              <a:rPr lang="cs-CZ" b="1" dirty="0" smtClean="0"/>
              <a:t> </a:t>
            </a:r>
            <a:r>
              <a:rPr lang="cs-CZ" dirty="0" smtClean="0"/>
              <a:t>(spolupráce, jejich potřeby a postoje)</a:t>
            </a:r>
          </a:p>
          <a:p>
            <a:pPr marL="0" indent="0">
              <a:buNone/>
            </a:pPr>
            <a:r>
              <a:rPr lang="cs-CZ" b="1" dirty="0" smtClean="0"/>
              <a:t>(8) Shrnutí, (9) odkazy na zdroje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5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376899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Evaluace?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cs-CZ" dirty="0"/>
              <a:t>Chceme znát reálné dopady podpořených </a:t>
            </a:r>
            <a:r>
              <a:rPr lang="cs-CZ" dirty="0" smtClean="0"/>
              <a:t>projektů</a:t>
            </a:r>
          </a:p>
          <a:p>
            <a:pPr fontAlgn="base">
              <a:lnSpc>
                <a:spcPct val="150000"/>
              </a:lnSpc>
            </a:pPr>
            <a:r>
              <a:rPr lang="cs-CZ" dirty="0" smtClean="0"/>
              <a:t>Ověření, zda nová řešení fungují a za jakých podmínek</a:t>
            </a:r>
            <a:endParaRPr lang="cs-CZ" dirty="0"/>
          </a:p>
          <a:p>
            <a:pPr fontAlgn="base">
              <a:lnSpc>
                <a:spcPct val="150000"/>
              </a:lnSpc>
            </a:pPr>
            <a:r>
              <a:rPr lang="cs-CZ" dirty="0"/>
              <a:t>Využití pro </a:t>
            </a:r>
            <a:r>
              <a:rPr lang="cs-CZ" dirty="0" err="1"/>
              <a:t>advokační</a:t>
            </a:r>
            <a:r>
              <a:rPr lang="cs-CZ" dirty="0"/>
              <a:t> práci </a:t>
            </a:r>
          </a:p>
          <a:p>
            <a:pPr fontAlgn="base">
              <a:lnSpc>
                <a:spcPct val="150000"/>
              </a:lnSpc>
            </a:pPr>
            <a:r>
              <a:rPr lang="cs-CZ" dirty="0" smtClean="0"/>
              <a:t>Podpora pro </a:t>
            </a:r>
            <a:r>
              <a:rPr lang="cs-CZ" dirty="0" err="1" smtClean="0"/>
              <a:t>škálování</a:t>
            </a:r>
            <a:r>
              <a:rPr lang="cs-CZ" dirty="0" smtClean="0"/>
              <a:t> a prosazování systémových změn</a:t>
            </a:r>
            <a:endParaRPr lang="cs-CZ" dirty="0"/>
          </a:p>
          <a:p>
            <a:pPr fontAlgn="base">
              <a:lnSpc>
                <a:spcPct val="150000"/>
              </a:lnSpc>
            </a:pPr>
            <a:r>
              <a:rPr lang="cs-CZ" dirty="0" smtClean="0"/>
              <a:t>Učení se příjemců o vlastním fungování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46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evaluace projektů ve výzvě 082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Došlo ke změně v chování, postojích nebo životní situaci cílové skupiny?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J</a:t>
            </a:r>
            <a:r>
              <a:rPr lang="cs-CZ" dirty="0"/>
              <a:t>akým mechanismem / </a:t>
            </a:r>
            <a:r>
              <a:rPr lang="cs-CZ" dirty="0" smtClean="0"/>
              <a:t>proč </a:t>
            </a:r>
            <a:r>
              <a:rPr lang="cs-CZ" dirty="0"/>
              <a:t>ke změně došlo</a:t>
            </a:r>
            <a:r>
              <a:rPr lang="cs-CZ" dirty="0" smtClean="0"/>
              <a:t>?</a:t>
            </a: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Prokázání kauzality intervence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0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evaluaci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Fáze hodnocení</a:t>
            </a:r>
            <a:endParaRPr lang="cs-CZ" dirty="0"/>
          </a:p>
          <a:p>
            <a:pPr fontAlgn="base"/>
            <a:r>
              <a:rPr lang="cs-CZ" dirty="0"/>
              <a:t>1. kolo hodnocení </a:t>
            </a:r>
            <a:r>
              <a:rPr lang="cs-CZ" dirty="0" smtClean="0"/>
              <a:t>- Krátký </a:t>
            </a:r>
            <a:r>
              <a:rPr lang="cs-CZ" dirty="0"/>
              <a:t>projektový </a:t>
            </a:r>
            <a:r>
              <a:rPr lang="cs-CZ" dirty="0" smtClean="0"/>
              <a:t>záměr</a:t>
            </a:r>
            <a:endParaRPr lang="cs-CZ" dirty="0"/>
          </a:p>
          <a:p>
            <a:pPr fontAlgn="base"/>
            <a:r>
              <a:rPr lang="cs-CZ" dirty="0"/>
              <a:t>2. kolo hodnocení </a:t>
            </a:r>
            <a:r>
              <a:rPr lang="cs-CZ" dirty="0" smtClean="0"/>
              <a:t>- Návrh </a:t>
            </a:r>
            <a:r>
              <a:rPr lang="cs-CZ" dirty="0"/>
              <a:t>evaluačního </a:t>
            </a:r>
            <a:r>
              <a:rPr lang="cs-CZ" dirty="0" smtClean="0"/>
              <a:t>designu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Realizace </a:t>
            </a:r>
            <a:r>
              <a:rPr lang="cs-CZ" b="1" dirty="0"/>
              <a:t>projektu</a:t>
            </a:r>
            <a:endParaRPr lang="cs-CZ" dirty="0"/>
          </a:p>
          <a:p>
            <a:pPr fontAlgn="base"/>
            <a:r>
              <a:rPr lang="cs-CZ" dirty="0"/>
              <a:t>Evaluační plán</a:t>
            </a:r>
          </a:p>
          <a:p>
            <a:pPr fontAlgn="base"/>
            <a:r>
              <a:rPr lang="cs-CZ" dirty="0" smtClean="0"/>
              <a:t>Průběžná(é) </a:t>
            </a:r>
            <a:r>
              <a:rPr lang="cs-CZ" dirty="0"/>
              <a:t>evaluační </a:t>
            </a:r>
            <a:r>
              <a:rPr lang="cs-CZ" dirty="0" smtClean="0"/>
              <a:t>zpráva(y)</a:t>
            </a:r>
            <a:endParaRPr lang="cs-CZ" dirty="0"/>
          </a:p>
          <a:p>
            <a:pPr fontAlgn="base"/>
            <a:r>
              <a:rPr lang="cs-CZ" dirty="0"/>
              <a:t>Závěrečná evaluační zpráva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šablona OPZ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3FFAEF-1684-40A5-8FE1-B30F828E3F87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7c48c8a8-2045-474d-b0fb-3ee17ecadba0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CE2A8BE-8F17-4D74-90E5-4654DA6BBE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0E305B-D2AF-4104-AEAA-F4141A2E37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486</Words>
  <Application>Microsoft Office PowerPoint</Application>
  <PresentationFormat>Předvádění na obrazovce (4:3)</PresentationFormat>
  <Paragraphs>86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Wingdings 3</vt:lpstr>
      <vt:lpstr>prezentace</vt:lpstr>
      <vt:lpstr>Seminář pro žadatele pro výzvu 082</vt:lpstr>
      <vt:lpstr>Sociální inovace</vt:lpstr>
      <vt:lpstr>Výzva 82</vt:lpstr>
      <vt:lpstr>Filozofie VÝZVY</vt:lpstr>
      <vt:lpstr>Oblasti předběžné žádosti (KPZ)</vt:lpstr>
      <vt:lpstr>Evaluace  </vt:lpstr>
      <vt:lpstr>Proč Evaluace?</vt:lpstr>
      <vt:lpstr>Cíl evaluace projektů ve výzvě 082</vt:lpstr>
      <vt:lpstr>Požadavky na evaluaci</vt:lpstr>
      <vt:lpstr> KPZ Část 6 Ověřování</vt:lpstr>
      <vt:lpstr>Návrh evaluačního designu</vt:lpstr>
      <vt:lpstr>Otázky? Poznámky? Kritika?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inovace v PO3 OPZ</dc:title>
  <dc:creator>Pěchoučková Markéta, Mgr. (MPSV)</dc:creator>
  <cp:lastModifiedBy>janhnevkovsky@gmail.com</cp:lastModifiedBy>
  <cp:revision>75</cp:revision>
  <cp:lastPrinted>2017-10-10T16:06:49Z</cp:lastPrinted>
  <dcterms:created xsi:type="dcterms:W3CDTF">2016-05-03T18:00:38Z</dcterms:created>
  <dcterms:modified xsi:type="dcterms:W3CDTF">2018-05-15T09:08:31Z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