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90" r:id="rId4"/>
    <p:sldId id="292" r:id="rId5"/>
    <p:sldId id="293" r:id="rId6"/>
    <p:sldId id="294" r:id="rId7"/>
    <p:sldId id="280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AC5"/>
    <a:srgbClr val="E4F9FF"/>
    <a:srgbClr val="9EEAFF"/>
    <a:srgbClr val="00CC99"/>
    <a:srgbClr val="FFE5E5"/>
    <a:srgbClr val="FFBE86"/>
    <a:srgbClr val="9EE8C5"/>
    <a:srgbClr val="C6E8C5"/>
    <a:srgbClr val="F69240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930" autoAdjust="0"/>
  </p:normalViewPr>
  <p:slideViewPr>
    <p:cSldViewPr>
      <p:cViewPr varScale="1">
        <p:scale>
          <a:sx n="95" d="100"/>
          <a:sy n="95" d="100"/>
        </p:scale>
        <p:origin x="19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8AD99-DD8B-4362-AECE-F82007D75C4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84AA2-CC4C-4346-9267-3B5C74510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686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FA897-A09E-4577-ACF6-097A84841FB9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FE4C8-876C-4040-AE63-5E60F8B9C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41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120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02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12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>
              <a:buBlip>
                <a:blip r:embed="rId3"/>
              </a:buBlip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výdaje musí odpovídat stanovené minimální a maximální výši možné dotace </a:t>
            </a:r>
          </a:p>
          <a:p>
            <a:pPr lvl="2">
              <a:buBlip>
                <a:blip r:embed="rId3"/>
              </a:buBlip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projektový záměr musí být v souladu s RAP</a:t>
            </a:r>
          </a:p>
          <a:p>
            <a:pPr lvl="2">
              <a:buBlip>
                <a:blip r:embed="rId3"/>
              </a:buBlip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projektový záměr může být zařazen do seznamu pouze </a:t>
            </a:r>
            <a:b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se souhlasem zřizovatele</a:t>
            </a:r>
          </a:p>
          <a:p>
            <a:pPr lvl="2">
              <a:buBlip>
                <a:blip r:embed="rId3"/>
              </a:buBlip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projektový záměr musí být v souladu s aktuálními </a:t>
            </a:r>
            <a:b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podmínkami IROP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170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>
              <a:buNone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106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" y="351090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33192" y="548680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tabLst>
                <a:tab pos="4756150" algn="l"/>
              </a:tabLst>
            </a:pPr>
            <a:r>
              <a:rPr lang="cs-CZ" sz="4800" b="1" dirty="0" smtClean="0">
                <a:solidFill>
                  <a:schemeClr val="accent1">
                    <a:lumMod val="75000"/>
                  </a:schemeClr>
                </a:solidFill>
              </a:rPr>
              <a:t>Pracovní skupina Vzdělávání</a:t>
            </a:r>
            <a:endParaRPr lang="cs-CZ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4509120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tabLst>
                <a:tab pos="4756150" algn="l"/>
              </a:tabLst>
            </a:pPr>
            <a:r>
              <a:rPr lang="cs-CZ" sz="2000" b="1" i="1" dirty="0" smtClean="0">
                <a:solidFill>
                  <a:schemeClr val="accent1">
                    <a:lumMod val="75000"/>
                  </a:schemeClr>
                </a:solidFill>
              </a:rPr>
              <a:t>16. prosince 2020</a:t>
            </a:r>
            <a:endParaRPr lang="cs-CZ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endParaRPr lang="cs-CZ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r>
              <a:rPr lang="cs-CZ" sz="2000" b="1" i="1" dirty="0" smtClean="0">
                <a:solidFill>
                  <a:schemeClr val="accent1">
                    <a:lumMod val="75000"/>
                  </a:schemeClr>
                </a:solidFill>
              </a:rPr>
              <a:t>Ing. Leona Patočková</a:t>
            </a:r>
            <a:endParaRPr lang="cs-CZ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lavní projektový 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manažer projektu KAP LK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" y="5877272"/>
            <a:ext cx="6165054" cy="82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22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85"/>
          <a:stretch/>
        </p:blipFill>
        <p:spPr bwMode="auto">
          <a:xfrm rot="16200000">
            <a:off x="6380703" y="3480525"/>
            <a:ext cx="3687096" cy="16825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367758" y="153143"/>
            <a:ext cx="8324521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7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Projednávání RAP v PS Vzdělávání</a:t>
            </a:r>
            <a:endParaRPr lang="cs-CZ" sz="37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44631" y="1052736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4"/>
              </a:buBlip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Spolupráce na RAP – textová část průběžně</a:t>
            </a:r>
          </a:p>
          <a:p>
            <a:pPr lvl="0">
              <a:buBlip>
                <a:blip r:embed="rId4"/>
              </a:buBlip>
            </a:pP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Blip>
                <a:blip r:embed="rId4"/>
              </a:buBlip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11. jednání 22. - 30. 9. 2020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Informace k IROP</a:t>
            </a:r>
          </a:p>
          <a:p>
            <a:pPr>
              <a:buBlip>
                <a:blip r:embed="rId4"/>
              </a:buBlip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12. jednání 21. 10. 2020 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Výzva k předkládání návrhů na kritéria pro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schválení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projektových záměrů do RAP + </a:t>
            </a:r>
            <a:r>
              <a:rPr lang="cs-CZ" sz="2400" b="1" dirty="0" err="1" smtClean="0">
                <a:solidFill>
                  <a:schemeClr val="accent1">
                    <a:lumMod val="75000"/>
                  </a:schemeClr>
                </a:solidFill>
              </a:rPr>
              <a:t>prioritizace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SŠ,VOŠ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Informace k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RAP - Mgr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. Michael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Otta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Opětovná výzva k předklání návrhů kritérií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6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" y="5877272"/>
            <a:ext cx="6165054" cy="82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8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85"/>
          <a:stretch/>
        </p:blipFill>
        <p:spPr bwMode="auto">
          <a:xfrm rot="16200000">
            <a:off x="6374777" y="3624476"/>
            <a:ext cx="3687096" cy="16825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367758" y="153143"/>
            <a:ext cx="8324521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7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13. </a:t>
            </a:r>
            <a:r>
              <a:rPr lang="cs-CZ" sz="37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jednání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23. - 30. 11. 2020 per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</a:rPr>
              <a:t>rollam</a:t>
            </a:r>
            <a:endParaRPr lang="cs-CZ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44631" y="1052736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Výstup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Schválena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textová část RAP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pro oblast školství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Členové seznámeni se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seznamem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projektových záměrů do RAP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Schváleno oslovení předkladatelů k provedení „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interní </a:t>
            </a:r>
            <a:r>
              <a:rPr lang="cs-CZ" sz="2400" b="1" dirty="0" err="1" smtClean="0">
                <a:solidFill>
                  <a:schemeClr val="accent1">
                    <a:lumMod val="75000"/>
                  </a:schemeClr>
                </a:solidFill>
              </a:rPr>
              <a:t>prioritizace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Schválen systém rozdělení projektových záměrů </a:t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SŠ, VOŠ do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4 prioritních skupin </a:t>
            </a:r>
            <a:endParaRPr lang="cs-CZ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>
              <a:buBlip>
                <a:blip r:embed="rId4"/>
              </a:buBlip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Prioritu mají velké komplexní projektové záměry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Hlasování o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návrzích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kritérií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k další diskuzi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neukončeno -&gt;14. jednání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" y="5877272"/>
            <a:ext cx="6165054" cy="82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51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85"/>
          <a:stretch/>
        </p:blipFill>
        <p:spPr bwMode="auto">
          <a:xfrm rot="16200000">
            <a:off x="6374777" y="3624476"/>
            <a:ext cx="3687096" cy="16825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367758" y="153143"/>
            <a:ext cx="8324521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7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13. </a:t>
            </a:r>
            <a:r>
              <a:rPr lang="cs-CZ" sz="37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jednání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23. - 30. 11. 2020 per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</a:rPr>
              <a:t>rollam</a:t>
            </a:r>
            <a:endParaRPr lang="cs-CZ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44631" y="1052736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Popis </a:t>
            </a: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skupin </a:t>
            </a: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A-D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pro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projektové záměry, které: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lphaUcParenR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obsahují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stavební úpravy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, které vedou k nahrazení současných nevyhovujících prostor pro výuku odborných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předmětů; modernizaci sítí; vybavení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odborných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učeben</a:t>
            </a:r>
          </a:p>
          <a:p>
            <a:pPr marL="0" indent="0">
              <a:buNone/>
            </a:pPr>
            <a:endParaRPr lang="cs-CZ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2438" indent="-452438">
              <a:buAutoNum type="alphaUcParenR" startAt="2"/>
            </a:pP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jsou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bez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rozsáhlých stavebních úprav,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tj. obsahující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modernizaci sítí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; vybavení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odborných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učeben</a:t>
            </a:r>
          </a:p>
          <a:p>
            <a:pPr marL="0" indent="0">
              <a:buNone/>
            </a:pPr>
            <a:endParaRPr lang="cs-CZ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lphaUcParenR" startAt="3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obsahují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vybavení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odborných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učeben</a:t>
            </a:r>
          </a:p>
          <a:p>
            <a:pPr marL="0" indent="0">
              <a:buNone/>
            </a:pPr>
            <a:endParaRPr lang="cs-CZ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)  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statní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projektové záměry</a:t>
            </a:r>
          </a:p>
          <a:p>
            <a:pPr marL="457200" lvl="1" indent="0">
              <a:buNone/>
            </a:pPr>
            <a:endParaRPr lang="cs-CZ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" y="5877272"/>
            <a:ext cx="6165054" cy="82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0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85"/>
          <a:stretch/>
        </p:blipFill>
        <p:spPr bwMode="auto">
          <a:xfrm rot="16200000">
            <a:off x="6374777" y="3624476"/>
            <a:ext cx="3687096" cy="16825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367758" y="153143"/>
            <a:ext cx="8324521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7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14. </a:t>
            </a:r>
            <a:r>
              <a:rPr lang="cs-CZ" sz="37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j</a:t>
            </a:r>
            <a:r>
              <a:rPr lang="cs-CZ" sz="37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ednání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8. -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15. 12.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2020 per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</a:rPr>
              <a:t>rollam</a:t>
            </a:r>
            <a:endParaRPr lang="cs-CZ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44631" y="1052736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Hlasování </a:t>
            </a: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o protinávrhu z 13. jednání – návrhy kritérií </a:t>
            </a:r>
            <a:r>
              <a:rPr lang="cs-CZ" sz="2400" dirty="0" err="1" smtClean="0">
                <a:solidFill>
                  <a:schemeClr val="accent1">
                    <a:lumMod val="75000"/>
                  </a:schemeClr>
                </a:solidFill>
              </a:rPr>
              <a:t>prioritizace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pro další diskuzi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– protinávrh schválen -&gt; kritéria:</a:t>
            </a:r>
          </a:p>
          <a:p>
            <a:pPr lvl="2">
              <a:buBlip>
                <a:blip r:embed="rId4"/>
              </a:buBlip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. 1 Budou výstupy projektu využitelné i pro spolupráci škol se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zaměstnavateli</a:t>
            </a:r>
          </a:p>
          <a:p>
            <a:pPr lvl="2">
              <a:buBlip>
                <a:blip r:embed="rId4"/>
              </a:buBlip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2 Jedná se o investici do odborné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přípravy</a:t>
            </a:r>
            <a:endParaRPr lang="cs-CZ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rozřazení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21 projektových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záměrů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SŠ,VOŠ do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skupin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A-D</a:t>
            </a:r>
          </a:p>
          <a:p>
            <a:pPr lvl="2">
              <a:buBlip>
                <a:blip r:embed="rId4"/>
              </a:buBlip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Zařazeno 20 záměrů – 14 A, 5 C, 1 D</a:t>
            </a:r>
          </a:p>
          <a:p>
            <a:pPr lvl="2">
              <a:buBlip>
                <a:blip r:embed="rId4"/>
              </a:buBlip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1 záměr – protinávrh B-&gt;C, bližší popis</a:t>
            </a:r>
            <a:endParaRPr lang="cs-CZ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ritéria pro schválení záměrů do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RAP</a:t>
            </a:r>
          </a:p>
          <a:p>
            <a:pPr lvl="2">
              <a:buBlip>
                <a:blip r:embed="rId4"/>
              </a:buBlip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oulad s podmínkami IROP</a:t>
            </a:r>
          </a:p>
          <a:p>
            <a:pPr lvl="2">
              <a:buBlip>
                <a:blip r:embed="rId4"/>
              </a:buBlip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odloženo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na 2021</a:t>
            </a:r>
          </a:p>
          <a:p>
            <a:pPr marL="457200" lvl="1" indent="0">
              <a:buNone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" y="5877272"/>
            <a:ext cx="6165054" cy="82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57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85"/>
          <a:stretch/>
        </p:blipFill>
        <p:spPr bwMode="auto">
          <a:xfrm rot="16200000">
            <a:off x="6374777" y="3624476"/>
            <a:ext cx="3687096" cy="16825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367758" y="153143"/>
            <a:ext cx="8324521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7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Další jednání 2021</a:t>
            </a:r>
            <a:endParaRPr lang="cs-CZ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44631" y="1052736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Hlasování o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zařazení 1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projektového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záměru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B/C</a:t>
            </a:r>
          </a:p>
          <a:p>
            <a:pPr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Stanovení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kritérií pro </a:t>
            </a:r>
            <a:r>
              <a:rPr lang="cs-CZ" sz="2400" b="1" dirty="0" err="1" smtClean="0">
                <a:solidFill>
                  <a:schemeClr val="accent1">
                    <a:lumMod val="75000"/>
                  </a:schemeClr>
                </a:solidFill>
              </a:rPr>
              <a:t>prioritizaci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uvnitř skupin A-D</a:t>
            </a:r>
          </a:p>
          <a:p>
            <a:pPr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Seznámení s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interní </a:t>
            </a:r>
            <a:r>
              <a:rPr lang="cs-CZ" sz="2400" b="1" dirty="0" err="1" smtClean="0">
                <a:solidFill>
                  <a:schemeClr val="accent1">
                    <a:lumMod val="75000"/>
                  </a:schemeClr>
                </a:solidFill>
              </a:rPr>
              <a:t>prioritizací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předkladatelů</a:t>
            </a:r>
          </a:p>
          <a:p>
            <a:pPr>
              <a:buBlip>
                <a:blip r:embed="rId4"/>
              </a:buBlip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Schválení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projektových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záměrů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do RAP</a:t>
            </a:r>
            <a:endParaRPr lang="cs-CZ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Blip>
                <a:blip r:embed="rId4"/>
              </a:buBlip>
            </a:pPr>
            <a:r>
              <a:rPr lang="cs-CZ" sz="2400" b="1" dirty="0" err="1" smtClean="0">
                <a:solidFill>
                  <a:schemeClr val="accent1">
                    <a:lumMod val="75000"/>
                  </a:schemeClr>
                </a:solidFill>
              </a:rPr>
              <a:t>Prioritizace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projektových záměrů SŠ,VOŠ</a:t>
            </a:r>
          </a:p>
          <a:p>
            <a:pPr>
              <a:buBlip>
                <a:blip r:embed="rId4"/>
              </a:buBlip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Schválení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finální podoby RAP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- školství</a:t>
            </a:r>
          </a:p>
          <a:p>
            <a:pPr>
              <a:buBlip>
                <a:blip r:embed="rId4"/>
              </a:buBlip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Blip>
                <a:blip r:embed="rId4"/>
              </a:buBlip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" y="5877272"/>
            <a:ext cx="6165054" cy="82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48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" y="216496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39552" y="476672"/>
            <a:ext cx="7056784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tabLst>
                <a:tab pos="4756150" algn="l"/>
              </a:tabLst>
            </a:pPr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Děkuji za pozornost</a:t>
            </a:r>
            <a:endParaRPr lang="cs-CZ" sz="2800" b="1" dirty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>
              <a:solidFill>
                <a:schemeClr val="tx2"/>
              </a:solidFill>
            </a:endParaRPr>
          </a:p>
          <a:p>
            <a:r>
              <a:rPr lang="cs-CZ" sz="2000" b="1" dirty="0" smtClean="0">
                <a:solidFill>
                  <a:schemeClr val="tx2"/>
                </a:solidFill>
              </a:rPr>
              <a:t>Ing. Leona Patočková</a:t>
            </a:r>
          </a:p>
          <a:p>
            <a:r>
              <a:rPr lang="cs-CZ" sz="1600" i="1" dirty="0">
                <a:solidFill>
                  <a:schemeClr val="tx2"/>
                </a:solidFill>
              </a:rPr>
              <a:t>h</a:t>
            </a:r>
            <a:r>
              <a:rPr lang="cs-CZ" sz="1600" i="1" dirty="0" smtClean="0">
                <a:solidFill>
                  <a:schemeClr val="tx2"/>
                </a:solidFill>
              </a:rPr>
              <a:t>lavní projektový manažer </a:t>
            </a:r>
            <a:r>
              <a:rPr lang="cs-CZ" sz="1600" i="1" dirty="0">
                <a:solidFill>
                  <a:schemeClr val="tx2"/>
                </a:solidFill>
              </a:rPr>
              <a:t>projektu KAP </a:t>
            </a:r>
            <a:r>
              <a:rPr lang="cs-CZ" sz="1600" i="1" dirty="0" smtClean="0">
                <a:solidFill>
                  <a:schemeClr val="tx2"/>
                </a:solidFill>
              </a:rPr>
              <a:t>LK</a:t>
            </a:r>
            <a:endParaRPr lang="cs-CZ" sz="1600" i="1" dirty="0">
              <a:solidFill>
                <a:schemeClr val="tx2"/>
              </a:solidFill>
            </a:endParaRPr>
          </a:p>
          <a:p>
            <a:r>
              <a:rPr lang="cs-CZ" sz="2000" b="1" dirty="0" smtClean="0">
                <a:solidFill>
                  <a:schemeClr val="tx2"/>
                </a:solidFill>
              </a:rPr>
              <a:t>Email: </a:t>
            </a:r>
            <a:endParaRPr lang="cs-CZ" sz="2000" b="1" dirty="0">
              <a:solidFill>
                <a:schemeClr val="tx2"/>
              </a:solidFill>
            </a:endParaRPr>
          </a:p>
          <a:p>
            <a:r>
              <a:rPr lang="cs-CZ" sz="1600" i="1" dirty="0" smtClean="0">
                <a:solidFill>
                  <a:schemeClr val="tx2"/>
                </a:solidFill>
              </a:rPr>
              <a:t>Leona.patockova@kraj-lbc.cz </a:t>
            </a:r>
            <a:endParaRPr lang="cs-CZ" sz="1600" i="1" dirty="0">
              <a:solidFill>
                <a:schemeClr val="tx2"/>
              </a:solidFill>
            </a:endParaRPr>
          </a:p>
          <a:p>
            <a:r>
              <a:rPr lang="cs-CZ" sz="2000" b="1" dirty="0">
                <a:solidFill>
                  <a:schemeClr val="tx2"/>
                </a:solidFill>
              </a:rPr>
              <a:t>Telefon:</a:t>
            </a:r>
          </a:p>
          <a:p>
            <a:r>
              <a:rPr lang="cs-CZ" sz="1600" i="1" dirty="0">
                <a:solidFill>
                  <a:schemeClr val="tx2"/>
                </a:solidFill>
              </a:rPr>
              <a:t>tel.: +420 485 226 </a:t>
            </a:r>
            <a:r>
              <a:rPr lang="cs-CZ" sz="1600" i="1" dirty="0" smtClean="0">
                <a:solidFill>
                  <a:schemeClr val="tx2"/>
                </a:solidFill>
              </a:rPr>
              <a:t>255</a:t>
            </a:r>
            <a:endParaRPr lang="cs-CZ" sz="1600" i="1" dirty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endParaRPr lang="cs-CZ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endParaRPr lang="cs-CZ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endParaRPr lang="cs-CZ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endParaRPr lang="cs-CZ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endParaRPr lang="cs-CZ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tabLst>
                <a:tab pos="4756150" algn="l"/>
              </a:tabLst>
            </a:pPr>
            <a:endParaRPr lang="cs-CZ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" y="5877272"/>
            <a:ext cx="6165054" cy="82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45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2540</TotalTime>
  <Words>430</Words>
  <Application>Microsoft Office PowerPoint</Application>
  <PresentationFormat>Předvádění na obrazovce (4:3)</PresentationFormat>
  <Paragraphs>88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Stará Jana</dc:creator>
  <cp:lastModifiedBy>Patočková Leona</cp:lastModifiedBy>
  <cp:revision>166</cp:revision>
  <cp:lastPrinted>2018-11-12T11:30:11Z</cp:lastPrinted>
  <dcterms:created xsi:type="dcterms:W3CDTF">2016-08-25T11:45:23Z</dcterms:created>
  <dcterms:modified xsi:type="dcterms:W3CDTF">2020-12-15T11:45:34Z</dcterms:modified>
</cp:coreProperties>
</file>